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8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7" r:id="rId11"/>
    <p:sldId id="268" r:id="rId12"/>
    <p:sldId id="266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18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C2708-A460-459B-8187-427203C1FB1F}" type="datetimeFigureOut">
              <a:rPr lang="de-DE" smtClean="0"/>
              <a:t>14.11.2023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86287-5CC1-458B-9965-B27F25B46A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74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gibt dich. Du lebst in Münster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86287-5CC1-458B-9965-B27F25B46AF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153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dieser Slide wird unsere Lösung nicht-</a:t>
            </a:r>
            <a:r>
              <a:rPr lang="de-DE" dirty="0" err="1"/>
              <a:t>techisch</a:t>
            </a:r>
            <a:r>
              <a:rPr lang="de-DE" dirty="0"/>
              <a:t> erklärt (Bilder der Bestandteile)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86287-5CC1-458B-9965-B27F25B46AF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96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dieser Slide wird die Lösung technisch erklärt (Schema wie in OneNote)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86287-5CC1-458B-9965-B27F25B46AF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3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deine Freunde, die Leben auch in Münster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86287-5CC1-458B-9965-B27F25B46A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07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Ihr habt ein gemeinsames Hobby, welches euch sehr wichtig ist: Cornern!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86287-5CC1-458B-9965-B27F25B46AF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653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86287-5CC1-458B-9965-B27F25B46A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219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Corner unterhaltet ihr euch, habt Spaß und genießt die Stadtkultur!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86287-5CC1-458B-9965-B27F25B46A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93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Dem Nachbar gefällt das aber nicht, da es zu Laut ist. Deshalb wird euch das Cornern verboten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86287-5CC1-458B-9965-B27F25B46AF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70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macht euch aber traurig und ihr sucht nach einer Lösung!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86287-5CC1-458B-9965-B27F25B46A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35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dieser Slide wird unsere Lösung nicht-</a:t>
            </a:r>
            <a:r>
              <a:rPr lang="de-DE" dirty="0" err="1"/>
              <a:t>techisch</a:t>
            </a:r>
            <a:r>
              <a:rPr lang="de-DE" dirty="0"/>
              <a:t> erklärt (Bilder der Bestandteile)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86287-5CC1-458B-9965-B27F25B46AF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676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dieser Slide wird unsere Lösung nicht-</a:t>
            </a:r>
            <a:r>
              <a:rPr lang="de-DE" dirty="0" err="1"/>
              <a:t>techisch</a:t>
            </a:r>
            <a:r>
              <a:rPr lang="de-DE" dirty="0"/>
              <a:t> erklärt (Bilder der Bestandteile)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86287-5CC1-458B-9965-B27F25B46AF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85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.sv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weise zur Nutz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426ACC08-E600-437E-A2B2-FB64953D020C}"/>
              </a:ext>
            </a:extLst>
          </p:cNvPr>
          <p:cNvSpPr txBox="1"/>
          <p:nvPr/>
        </p:nvSpPr>
        <p:spPr>
          <a:xfrm>
            <a:off x="322831" y="957515"/>
            <a:ext cx="11513940" cy="55707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3604" lvl="1" indent="0" algn="l" defTabSz="22655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Meta Offc Pro" panose="020B0504030101020102" pitchFamily="34" charset="0"/>
              <a:buNone/>
              <a:tabLst/>
            </a:pPr>
            <a:r>
              <a:rPr lang="de-DE" sz="1998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Hinweise zur Nutzung / </a:t>
            </a:r>
            <a:r>
              <a:rPr lang="de-DE" sz="1998" b="1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Tips</a:t>
            </a:r>
            <a:r>
              <a:rPr lang="de-DE" sz="1998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on </a:t>
            </a:r>
            <a:r>
              <a:rPr lang="de-DE" sz="1998" b="1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</a:t>
            </a:r>
            <a:endParaRPr lang="de-DE" sz="1998" b="1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82380" lvl="1" indent="-158591" algn="l" defTabSz="22655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Font typeface="Meta Offc Pro" panose="020B0504030101020102" pitchFamily="34" charset="0"/>
              <a:buChar char="-"/>
              <a:tabLst>
                <a:tab pos="182380" algn="l"/>
              </a:tabLst>
            </a:pPr>
            <a:r>
              <a:rPr lang="de-DE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Die Layouts der Folien sind </a:t>
            </a:r>
            <a:r>
              <a:rPr lang="de-DE" sz="1199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Vorlagen</a:t>
            </a:r>
            <a:r>
              <a:rPr lang="de-DE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und können angepasst werden. Folgende </a:t>
            </a:r>
            <a:r>
              <a:rPr lang="de-DE" sz="1199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Änderungen</a:t>
            </a:r>
            <a:r>
              <a:rPr lang="de-DE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sind möglich:</a:t>
            </a:r>
          </a:p>
          <a:p>
            <a:pPr marL="448814" lvl="1" indent="-182380" algn="l" defTabSz="22655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Font typeface="Meta Offc Pro" panose="020B0504030101020102" pitchFamily="34" charset="0"/>
              <a:buChar char="-"/>
              <a:tabLst/>
            </a:pPr>
            <a:r>
              <a:rPr lang="de-DE" sz="1199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und Copyright</a:t>
            </a:r>
            <a:r>
              <a:rPr lang="de-DE" sz="1199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Folienmaster öffnen. </a:t>
            </a:r>
            <a:r>
              <a:rPr lang="de-DE" sz="1199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Text</a:t>
            </a:r>
            <a:r>
              <a:rPr lang="de-DE" sz="1199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Folienmaster nicht öffnen</a:t>
            </a:r>
          </a:p>
          <a:p>
            <a:pPr marL="448814" lvl="1" indent="-182380" algn="l" defTabSz="22655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Font typeface="Meta Offc Pro" panose="020B0504030101020102" pitchFamily="34" charset="0"/>
              <a:buChar char="-"/>
              <a:tabLst/>
            </a:pPr>
            <a:r>
              <a:rPr lang="de-DE" sz="1199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Designfarben</a:t>
            </a:r>
            <a:r>
              <a:rPr lang="de-DE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Ansicht &gt; Folienmaster &gt; Form anklicken &gt; Formformat &gt; Formkontur (bei Linien) bzw. Fülleffekt (bei Flächen) &gt; Farbe wählen (Uni-Farben sind hinterlegt)</a:t>
            </a:r>
          </a:p>
          <a:p>
            <a:pPr marL="448814" lvl="1" indent="-182380" algn="l" defTabSz="22655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Font typeface="Meta Offc Pro" panose="020B0504030101020102" pitchFamily="34" charset="0"/>
              <a:buChar char="-"/>
              <a:tabLst/>
            </a:pPr>
            <a:r>
              <a:rPr lang="de-DE" sz="1199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Bilder</a:t>
            </a:r>
            <a:r>
              <a:rPr lang="de-DE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Ansicht &gt; Folienmaster &gt; Bild anklicken &gt; (ggf. Farbfläche/-filter beiseite schieben) &gt; Bild anklicken &gt; Bildformat &gt; „Bild ändern“ &gt; Bild hochladen &gt;  (ggf. Farbfläche/-filter wieder über das Bild schieben) </a:t>
            </a:r>
          </a:p>
          <a:p>
            <a:pPr marL="448814" lvl="1" indent="-182380" algn="l" defTabSz="22655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Font typeface="Meta Offc Pro" panose="020B0504030101020102" pitchFamily="34" charset="0"/>
              <a:buChar char="-"/>
              <a:tabLst/>
            </a:pPr>
            <a:r>
              <a:rPr lang="de-DE" sz="1199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Bilder formatieren/positionieren</a:t>
            </a:r>
            <a:r>
              <a:rPr lang="de-DE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Rechter Mausklick auf das Bild &gt; „Zuschneiden“. ACHTUNG: Verzerren Sie das Bild nicht! Nutzen Sie beim Skalieren ausschließlich die Eckpunkte und halten Sie die Shifttaste währenddessen gedrückt</a:t>
            </a:r>
          </a:p>
          <a:p>
            <a:pPr marL="448814" lvl="1" indent="-182380" algn="l" defTabSz="22655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Meta Offc Pro" panose="020B0504030101020102" pitchFamily="34" charset="0"/>
              <a:buChar char="-"/>
              <a:tabLst/>
            </a:pPr>
            <a:r>
              <a:rPr lang="de-DE" sz="1199" b="1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Druck</a:t>
            </a:r>
            <a:r>
              <a:rPr lang="de-DE" sz="1199" b="1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Folie erst als PDF speichern! </a:t>
            </a:r>
            <a:r>
              <a:rPr lang="de-DE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Datei &gt; speichern unter &gt; Ort suchen &gt; Dateityp PDF wählen &gt; Optionen anklicken &gt; gewünschte Folie auswählen &gt; mit „OK“ bestätigen &gt; speichern</a:t>
            </a:r>
          </a:p>
          <a:p>
            <a:pPr marL="182380" marR="0" lvl="1" indent="-158591" algn="l" defTabSz="2265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de-DE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Geben Sie bei der Verwendung von Bildern bitte das Copyright an</a:t>
            </a:r>
          </a:p>
          <a:p>
            <a:pPr marL="440580" marR="0" lvl="1" indent="-416976" algn="l" defTabSz="2265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endParaRPr lang="de-DE" sz="1199" b="0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82380" marR="0" lvl="1" indent="-158591" algn="l" defTabSz="2265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slide layouts are </a:t>
            </a:r>
            <a:r>
              <a:rPr lang="en-US" sz="1199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templates</a:t>
            </a:r>
            <a:r>
              <a:rPr lang="en-US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can be adapted. The following </a:t>
            </a:r>
            <a:r>
              <a:rPr lang="en-US" sz="1199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changes</a:t>
            </a:r>
            <a:r>
              <a:rPr lang="en-US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are possible:</a:t>
            </a:r>
          </a:p>
          <a:p>
            <a:pPr marL="448814" marR="0" lvl="1" indent="-182380" algn="l" defTabSz="2265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199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and copyright</a:t>
            </a:r>
            <a:r>
              <a:rPr lang="en-US" sz="1199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Open slide master. </a:t>
            </a:r>
            <a:r>
              <a:rPr lang="en-US" sz="1199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Text</a:t>
            </a:r>
            <a:r>
              <a:rPr lang="en-US" sz="1199" b="0" u="non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Slide master must be closed</a:t>
            </a:r>
          </a:p>
          <a:p>
            <a:pPr marL="448814" marR="0" lvl="1" indent="-182380" algn="l" defTabSz="2265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199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Design </a:t>
            </a:r>
            <a:r>
              <a:rPr lang="en-US" sz="1199" b="0" u="sng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colours</a:t>
            </a:r>
            <a:r>
              <a:rPr lang="en-US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View &gt; Slide master &gt; Click on form &gt; Format &gt; Shape contour (for lines) or Fill effect (for areas) &gt; Select </a:t>
            </a:r>
            <a:r>
              <a:rPr lang="en-US" sz="1199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endParaRPr lang="en-US" sz="1199" b="0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48814" marR="0" lvl="1" indent="-182380" algn="l" defTabSz="2265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199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Images</a:t>
            </a:r>
            <a:r>
              <a:rPr lang="en-US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&gt; View &gt; Slide master &gt; Click on image &gt; (Where required: Shift the </a:t>
            </a:r>
            <a:r>
              <a:rPr lang="en-US" sz="1199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r>
              <a:rPr lang="en-US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filter to one side) &gt; Image format &gt; Select "Change image" &gt; Upload picture (Where required: Replace the </a:t>
            </a:r>
            <a:r>
              <a:rPr lang="en-US" sz="1199" b="0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colour</a:t>
            </a:r>
            <a:r>
              <a:rPr lang="en-US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filter)</a:t>
            </a:r>
          </a:p>
          <a:p>
            <a:pPr marL="448814" marR="0" lvl="1" indent="-182380" algn="l" defTabSz="2265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199" b="0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Format images</a:t>
            </a:r>
            <a:r>
              <a:rPr lang="en-US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Right mouse-click on background image and select &gt; "Crop". PLEASE NOTE: Do not distort the image! When resizing an image, use only the corner marks and keep the shift button pressed while doing so.</a:t>
            </a:r>
          </a:p>
          <a:p>
            <a:pPr marL="448814" marR="0" lvl="1" indent="-182380" algn="l" defTabSz="2265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199" b="1" u="sng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Print</a:t>
            </a:r>
            <a:r>
              <a:rPr lang="en-US" sz="1199" b="1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Save slide as PDF first! </a:t>
            </a:r>
            <a:r>
              <a:rPr lang="en-US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&gt; save as &gt; search location &gt; select file type PDF &gt; click options &gt; select desired slide &gt; confirm with "OK" &gt; save</a:t>
            </a:r>
          </a:p>
          <a:p>
            <a:pPr marL="182380" marR="0" lvl="1" indent="-158591" algn="l" defTabSz="2265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ClrTx/>
              <a:buSzTx/>
              <a:buFont typeface="Meta Offc Pro" panose="020B0504030101020102" pitchFamily="34" charset="0"/>
              <a:buChar char="-"/>
              <a:tabLst/>
              <a:defRPr/>
            </a:pPr>
            <a:r>
              <a:rPr lang="en-US" sz="1199" b="0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Using pictures, please quote the copyright </a:t>
            </a:r>
          </a:p>
        </p:txBody>
      </p:sp>
    </p:spTree>
    <p:extLst>
      <p:ext uri="{BB962C8B-B14F-4D97-AF65-F5344CB8AC3E}">
        <p14:creationId xmlns:p14="http://schemas.microsoft.com/office/powerpoint/2010/main" val="140092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45">
          <p15:clr>
            <a:srgbClr val="FBAE40"/>
          </p15:clr>
        </p15:guide>
        <p15:guide id="3" orient="horz" pos="145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Design D.5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8E54224-1B74-F332-D84A-57FBCCC16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5" t="14363" r="7040" b="12439"/>
          <a:stretch/>
        </p:blipFill>
        <p:spPr>
          <a:xfrm>
            <a:off x="2953992" y="1"/>
            <a:ext cx="9238008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03E6B18D-3473-07D1-82AE-DA67470918F4}"/>
              </a:ext>
            </a:extLst>
          </p:cNvPr>
          <p:cNvSpPr/>
          <p:nvPr/>
        </p:nvSpPr>
        <p:spPr>
          <a:xfrm>
            <a:off x="1" y="5114350"/>
            <a:ext cx="121920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C321EB7-56D3-1C94-741A-B338D242B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0105BB4-E46F-46CA-B029-5F58286A83F2}"/>
              </a:ext>
            </a:extLst>
          </p:cNvPr>
          <p:cNvSpPr txBox="1"/>
          <p:nvPr/>
        </p:nvSpPr>
        <p:spPr>
          <a:xfrm>
            <a:off x="11918699" y="652728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583233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Design D.7 // Geisteswissenschaften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B0042C-AA9E-E8A6-71F6-604E45F1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" t="29495" r="1025" b="4463"/>
          <a:stretch/>
        </p:blipFill>
        <p:spPr>
          <a:xfrm>
            <a:off x="2953992" y="1"/>
            <a:ext cx="9238008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A149FA84-F02F-91B9-6EC1-B041F89E6494}"/>
              </a:ext>
            </a:extLst>
          </p:cNvPr>
          <p:cNvSpPr/>
          <p:nvPr/>
        </p:nvSpPr>
        <p:spPr>
          <a:xfrm>
            <a:off x="1" y="5114350"/>
            <a:ext cx="121920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49A017F-51D7-B52F-C9C3-5CF1D765B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975CC4C-B516-48D3-88A6-A70408117216}"/>
              </a:ext>
            </a:extLst>
          </p:cNvPr>
          <p:cNvSpPr txBox="1"/>
          <p:nvPr/>
        </p:nvSpPr>
        <p:spPr>
          <a:xfrm>
            <a:off x="11939359" y="2085975"/>
            <a:ext cx="276871" cy="1797505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25000"/>
                  </a:schemeClr>
                </a:solidFill>
              </a:rPr>
              <a:t>© stock.adobe.com - Jade Maas/</a:t>
            </a:r>
            <a:r>
              <a:rPr lang="de-DE" sz="599" dirty="0" err="1">
                <a:solidFill>
                  <a:schemeClr val="bg1">
                    <a:lumMod val="25000"/>
                  </a:schemeClr>
                </a:solidFill>
              </a:rPr>
              <a:t>peopleimages.coms</a:t>
            </a:r>
            <a:endParaRPr lang="de-DE" sz="599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64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sign D.8 // Studierende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C84F029B-552D-B878-C5C3-EDD87518B4DC}"/>
              </a:ext>
            </a:extLst>
          </p:cNvPr>
          <p:cNvSpPr/>
          <p:nvPr/>
        </p:nvSpPr>
        <p:spPr>
          <a:xfrm>
            <a:off x="1" y="5114350"/>
            <a:ext cx="121920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BF6E44-7F0A-2B91-64F9-9F04B1EBA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5" t="35075" r="25626" b="15240"/>
          <a:stretch/>
        </p:blipFill>
        <p:spPr>
          <a:xfrm>
            <a:off x="2953992" y="1"/>
            <a:ext cx="9238008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CB79CEB-59EA-3691-86F7-85232B85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BAF27D88-EB1E-4DB2-A5A8-CDB3F30C06EB}"/>
              </a:ext>
            </a:extLst>
          </p:cNvPr>
          <p:cNvSpPr txBox="1"/>
          <p:nvPr/>
        </p:nvSpPr>
        <p:spPr>
          <a:xfrm>
            <a:off x="11901299" y="2411889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801444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Design D.9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5750FA79-D612-24FE-418F-2C1EDD6408A3}"/>
              </a:ext>
            </a:extLst>
          </p:cNvPr>
          <p:cNvSpPr/>
          <p:nvPr/>
        </p:nvSpPr>
        <p:spPr>
          <a:xfrm>
            <a:off x="1" y="5114350"/>
            <a:ext cx="121920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5EE5AE-750C-2056-2030-53FB6787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3" t="2626" r="571" b="31028"/>
          <a:stretch/>
        </p:blipFill>
        <p:spPr>
          <a:xfrm>
            <a:off x="2953992" y="1"/>
            <a:ext cx="9238008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F5B9E5C-21AA-B47A-2D87-37316E3D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AD53320-DAF0-4B9B-B7A6-C2FAE38013CF}"/>
              </a:ext>
            </a:extLst>
          </p:cNvPr>
          <p:cNvSpPr txBox="1"/>
          <p:nvPr/>
        </p:nvSpPr>
        <p:spPr>
          <a:xfrm>
            <a:off x="11901299" y="-26530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4153033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Design D.9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105C0A3A-F55E-B0E0-9829-B8A355B71722}"/>
              </a:ext>
            </a:extLst>
          </p:cNvPr>
          <p:cNvSpPr/>
          <p:nvPr/>
        </p:nvSpPr>
        <p:spPr>
          <a:xfrm>
            <a:off x="1" y="5114350"/>
            <a:ext cx="121920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B3F723-0433-0505-479C-C7AD4CF5B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" t="26009" r="184" b="1026"/>
          <a:stretch/>
        </p:blipFill>
        <p:spPr>
          <a:xfrm>
            <a:off x="2953992" y="1"/>
            <a:ext cx="9238008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rgbClr val="B1C800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CE82CE3-6CE8-A257-0360-A352BD8F3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B920C0C5-5BAC-4A8D-99D8-288EEB1D23B9}"/>
              </a:ext>
            </a:extLst>
          </p:cNvPr>
          <p:cNvSpPr txBox="1"/>
          <p:nvPr/>
        </p:nvSpPr>
        <p:spPr>
          <a:xfrm>
            <a:off x="11936097" y="2803758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25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297283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sign F.1 // Forschung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84" t="14262" b="6169"/>
          <a:stretch/>
        </p:blipFill>
        <p:spPr>
          <a:xfrm>
            <a:off x="-1938" y="3089"/>
            <a:ext cx="12206625" cy="6862741"/>
          </a:xfrm>
          <a:prstGeom prst="rect">
            <a:avLst/>
          </a:prstGeom>
        </p:spPr>
      </p:pic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1" y="1"/>
            <a:ext cx="949403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7975" y="6236942"/>
            <a:ext cx="683288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9D175489-3B32-EF94-34E3-18404B08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2" y="293869"/>
            <a:ext cx="2877003" cy="780560"/>
          </a:xfrm>
          <a:prstGeom prst="rect">
            <a:avLst/>
          </a:prstGeom>
          <a:noFill/>
        </p:spPr>
      </p:pic>
      <p:sp>
        <p:nvSpPr>
          <p:cNvPr id="27" name="Vertikaler Textplatzhalter 2">
            <a:extLst>
              <a:ext uri="{FF2B5EF4-FFF2-40B4-BE49-F238E27FC236}">
                <a16:creationId xmlns:a16="http://schemas.microsoft.com/office/drawing/2014/main" id="{86F0FAEE-0395-37A3-D420-3A17210C49F4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550A6A-42C4-E11D-F4E8-F9DC5DA37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614" y="6335368"/>
            <a:ext cx="1200484" cy="18208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A1A688CD-064B-46DB-A8B1-AFCC9CEE67EE}"/>
              </a:ext>
            </a:extLst>
          </p:cNvPr>
          <p:cNvSpPr txBox="1"/>
          <p:nvPr/>
        </p:nvSpPr>
        <p:spPr>
          <a:xfrm>
            <a:off x="11901299" y="1963928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63256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esign F.2 // Forschung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" t="21567" r="7108" b="560"/>
          <a:stretch/>
        </p:blipFill>
        <p:spPr>
          <a:xfrm>
            <a:off x="-699" y="3089"/>
            <a:ext cx="12192699" cy="6854912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DC8E386C-4D74-9DCE-A3AD-98C4DDEFC74B}"/>
              </a:ext>
            </a:extLst>
          </p:cNvPr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solidFill>
            <a:schemeClr val="accent1">
              <a:alpha val="2473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 dirty="0"/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3B8786AE-EFD0-2E85-B1F3-8854B929CCD7}"/>
              </a:ext>
            </a:extLst>
          </p:cNvPr>
          <p:cNvSpPr/>
          <p:nvPr/>
        </p:nvSpPr>
        <p:spPr>
          <a:xfrm>
            <a:off x="1" y="5114350"/>
            <a:ext cx="121920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1" y="1"/>
            <a:ext cx="949403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Vertikaler Textplatzhalter 2">
            <a:extLst>
              <a:ext uri="{FF2B5EF4-FFF2-40B4-BE49-F238E27FC236}">
                <a16:creationId xmlns:a16="http://schemas.microsoft.com/office/drawing/2014/main" id="{66FBEF87-AE8E-B562-8F54-29B3B2831A2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chemeClr val="bg2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1C290C-D27D-AC07-5708-38E2539AD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81" b="2381"/>
          <a:stretch/>
        </p:blipFill>
        <p:spPr>
          <a:xfrm>
            <a:off x="334614" y="6335368"/>
            <a:ext cx="1200484" cy="1820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CD6A36-6159-516D-42A7-25D71875F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90D3F81-87F4-4A29-9BC0-20ECACE40736}"/>
              </a:ext>
            </a:extLst>
          </p:cNvPr>
          <p:cNvSpPr txBox="1"/>
          <p:nvPr/>
        </p:nvSpPr>
        <p:spPr>
          <a:xfrm>
            <a:off x="11863239" y="3480042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59928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sign F.3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5" r="7235" b="20276"/>
          <a:stretch/>
        </p:blipFill>
        <p:spPr>
          <a:xfrm>
            <a:off x="-699" y="3089"/>
            <a:ext cx="12192699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E38D7D54-A97B-8524-3A25-E195B65D3F6B}"/>
              </a:ext>
            </a:extLst>
          </p:cNvPr>
          <p:cNvSpPr/>
          <p:nvPr/>
        </p:nvSpPr>
        <p:spPr>
          <a:xfrm>
            <a:off x="0" y="-3089"/>
            <a:ext cx="12192000" cy="6858000"/>
          </a:xfrm>
          <a:prstGeom prst="rect">
            <a:avLst/>
          </a:prstGeom>
          <a:solidFill>
            <a:schemeClr val="bg1">
              <a:lumMod val="1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1" y="1"/>
            <a:ext cx="949403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7975" y="6236942"/>
            <a:ext cx="6832882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3F2E3BBB-AE88-060D-1381-08DCC0D0C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082B8AFF-E03E-450B-A829-0F6258C46EC6}"/>
              </a:ext>
            </a:extLst>
          </p:cNvPr>
          <p:cNvSpPr txBox="1"/>
          <p:nvPr/>
        </p:nvSpPr>
        <p:spPr>
          <a:xfrm>
            <a:off x="11901299" y="79617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25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2863292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esign F.3 // Forschung 3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" t="7016" r="17585" b="23524"/>
          <a:stretch/>
        </p:blipFill>
        <p:spPr>
          <a:xfrm>
            <a:off x="-699" y="3089"/>
            <a:ext cx="12192699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E38D7D54-A97B-8524-3A25-E195B65D3F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1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1" y="1"/>
            <a:ext cx="949403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7975" y="6236942"/>
            <a:ext cx="6832882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FEE86A60-98B9-1786-4167-44D0A9AF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0A3684D-83EB-4FA7-9E48-9004595642BD}"/>
              </a:ext>
            </a:extLst>
          </p:cNvPr>
          <p:cNvSpPr txBox="1"/>
          <p:nvPr/>
        </p:nvSpPr>
        <p:spPr>
          <a:xfrm>
            <a:off x="11901299" y="4784967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13207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Design F.5 // Geisteswissenschaften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80" r="11882" b="10863"/>
          <a:stretch/>
        </p:blipFill>
        <p:spPr>
          <a:xfrm>
            <a:off x="-699" y="3089"/>
            <a:ext cx="12192699" cy="685491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CDFB2AE1-99E0-1C55-C999-183FCE7A2D51}"/>
              </a:ext>
            </a:extLst>
          </p:cNvPr>
          <p:cNvSpPr/>
          <p:nvPr/>
        </p:nvSpPr>
        <p:spPr>
          <a:xfrm>
            <a:off x="0" y="-3090"/>
            <a:ext cx="12192000" cy="6864175"/>
          </a:xfrm>
          <a:prstGeom prst="rect">
            <a:avLst/>
          </a:prstGeom>
          <a:solidFill>
            <a:schemeClr val="bg1">
              <a:lumMod val="10000"/>
              <a:alpha val="348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1" y="1"/>
            <a:ext cx="949403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7975" y="6236942"/>
            <a:ext cx="6832882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8402" y="293869"/>
            <a:ext cx="2877003" cy="780560"/>
          </a:xfrm>
          <a:prstGeom prst="rect">
            <a:avLst/>
          </a:prstGeom>
          <a:noFill/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1209F7A-C888-40E4-82C3-DA20C94CDC05}"/>
              </a:ext>
            </a:extLst>
          </p:cNvPr>
          <p:cNvSpPr txBox="1"/>
          <p:nvPr/>
        </p:nvSpPr>
        <p:spPr>
          <a:xfrm>
            <a:off x="11901299" y="200025"/>
            <a:ext cx="276871" cy="1797505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25000"/>
                  </a:schemeClr>
                </a:solidFill>
              </a:rPr>
              <a:t>© stock.adobe.com - Jade Maas/</a:t>
            </a:r>
            <a:r>
              <a:rPr lang="de-DE" sz="599" dirty="0" err="1">
                <a:solidFill>
                  <a:schemeClr val="bg1">
                    <a:lumMod val="25000"/>
                  </a:schemeClr>
                </a:solidFill>
              </a:rPr>
              <a:t>peopleimages.coms</a:t>
            </a:r>
            <a:endParaRPr lang="de-DE" sz="599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58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A // Lini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rgbClr val="333F48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8C577C99-D98B-61A1-311B-8637B1D0460E}"/>
              </a:ext>
            </a:extLst>
          </p:cNvPr>
          <p:cNvCxnSpPr>
            <a:cxnSpLocks/>
          </p:cNvCxnSpPr>
          <p:nvPr/>
        </p:nvCxnSpPr>
        <p:spPr>
          <a:xfrm rot="-360000">
            <a:off x="-197794" y="1203107"/>
            <a:ext cx="125868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63874DC-F8B3-4329-58AA-DC755D2ED75D}"/>
              </a:ext>
            </a:extLst>
          </p:cNvPr>
          <p:cNvCxnSpPr>
            <a:cxnSpLocks/>
          </p:cNvCxnSpPr>
          <p:nvPr/>
        </p:nvCxnSpPr>
        <p:spPr>
          <a:xfrm rot="720000">
            <a:off x="-237975" y="6236942"/>
            <a:ext cx="68328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AE4959C-9EB7-E95F-015E-25DCDA4744A1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30" name="Hilfslinien">
              <a:extLst>
                <a:ext uri="{FF2B5EF4-FFF2-40B4-BE49-F238E27FC236}">
                  <a16:creationId xmlns:a16="http://schemas.microsoft.com/office/drawing/2014/main" id="{EA6358B6-1F98-4780-1F17-A7B676CB6A7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11DDCA81-30A8-BFFD-9869-0B85B0CB30DB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nie">
              <a:extLst>
                <a:ext uri="{FF2B5EF4-FFF2-40B4-BE49-F238E27FC236}">
                  <a16:creationId xmlns:a16="http://schemas.microsoft.com/office/drawing/2014/main" id="{F4CA02BE-EB10-0F81-ED48-0ADA79BAADCB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B61BB912-B5F1-7E9F-A39C-FB6638E8EC81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>
              <a:extLst>
                <a:ext uri="{FF2B5EF4-FFF2-40B4-BE49-F238E27FC236}">
                  <a16:creationId xmlns:a16="http://schemas.microsoft.com/office/drawing/2014/main" id="{CC6EFEF0-1D30-54E9-60C9-C4701530CF9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>
              <a:extLst>
                <a:ext uri="{FF2B5EF4-FFF2-40B4-BE49-F238E27FC236}">
                  <a16:creationId xmlns:a16="http://schemas.microsoft.com/office/drawing/2014/main" id="{780A4645-67EF-EC15-25D7-81E94BF2FB66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>
              <a:extLst>
                <a:ext uri="{FF2B5EF4-FFF2-40B4-BE49-F238E27FC236}">
                  <a16:creationId xmlns:a16="http://schemas.microsoft.com/office/drawing/2014/main" id="{AF7CC930-65AE-92B8-1635-B74C95C2A835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>
              <a:extLst>
                <a:ext uri="{FF2B5EF4-FFF2-40B4-BE49-F238E27FC236}">
                  <a16:creationId xmlns:a16="http://schemas.microsoft.com/office/drawing/2014/main" id="{DA0E34CC-E8AD-E38F-475D-9CE6652DBBB1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Hilfslinien">
            <a:extLst>
              <a:ext uri="{FF2B5EF4-FFF2-40B4-BE49-F238E27FC236}">
                <a16:creationId xmlns:a16="http://schemas.microsoft.com/office/drawing/2014/main" id="{A76A255D-7AE8-3ABF-5376-F3615E46A07E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31F487-2DD6-B4FE-D57B-D6960A6F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81" b="2381"/>
          <a:stretch/>
        </p:blipFill>
        <p:spPr>
          <a:xfrm>
            <a:off x="334614" y="6335368"/>
            <a:ext cx="1200484" cy="1820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0F408E-869E-5FB0-9037-F95088A11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98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Design F.6 // Studierende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90" t="31432" r="29932" b="16356"/>
          <a:stretch/>
        </p:blipFill>
        <p:spPr>
          <a:xfrm>
            <a:off x="-699" y="3089"/>
            <a:ext cx="12192699" cy="685491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4A24737-1A3C-272F-2CA2-842AE5133E6B}"/>
              </a:ext>
            </a:extLst>
          </p:cNvPr>
          <p:cNvSpPr/>
          <p:nvPr/>
        </p:nvSpPr>
        <p:spPr>
          <a:xfrm>
            <a:off x="0" y="-4684"/>
            <a:ext cx="12192000" cy="6862684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1" y="1"/>
            <a:ext cx="949403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7975" y="6236942"/>
            <a:ext cx="6832882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2" y="293869"/>
            <a:ext cx="2877003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AFDFAC-527C-4C54-4996-00DC2A05EE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614" y="6335368"/>
            <a:ext cx="1200484" cy="18208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EF4DEF9-1A85-47B1-A15A-A0FD1331A812}"/>
              </a:ext>
            </a:extLst>
          </p:cNvPr>
          <p:cNvSpPr txBox="1"/>
          <p:nvPr/>
        </p:nvSpPr>
        <p:spPr>
          <a:xfrm>
            <a:off x="11901299" y="1756017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1075172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Design F.7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5496" b="20288"/>
          <a:stretch/>
        </p:blipFill>
        <p:spPr>
          <a:xfrm>
            <a:off x="-699" y="3089"/>
            <a:ext cx="12192699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B845782-415C-8152-7FAC-8E1B81AD7125}"/>
              </a:ext>
            </a:extLst>
          </p:cNvPr>
          <p:cNvSpPr/>
          <p:nvPr/>
        </p:nvSpPr>
        <p:spPr>
          <a:xfrm>
            <a:off x="0" y="1"/>
            <a:ext cx="12192000" cy="6854907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1" y="1"/>
            <a:ext cx="949403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7975" y="6236942"/>
            <a:ext cx="68328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2" y="293869"/>
            <a:ext cx="2877003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5B3E85-BC98-2141-5ADD-FC6AEA8C9A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614" y="6335368"/>
            <a:ext cx="1200484" cy="18208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D4A78C9-B02F-405F-BCBD-878D44CA993A}"/>
              </a:ext>
            </a:extLst>
          </p:cNvPr>
          <p:cNvSpPr txBox="1"/>
          <p:nvPr/>
        </p:nvSpPr>
        <p:spPr>
          <a:xfrm>
            <a:off x="11901299" y="3270492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29281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Design F.7 // Studierende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62" b="7862"/>
          <a:stretch/>
        </p:blipFill>
        <p:spPr>
          <a:xfrm>
            <a:off x="-699" y="3089"/>
            <a:ext cx="12192699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B845782-415C-8152-7FAC-8E1B81AD7125}"/>
              </a:ext>
            </a:extLst>
          </p:cNvPr>
          <p:cNvSpPr/>
          <p:nvPr/>
        </p:nvSpPr>
        <p:spPr>
          <a:xfrm>
            <a:off x="0" y="-1"/>
            <a:ext cx="12192000" cy="6854909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1" y="1"/>
            <a:ext cx="949403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6D6F75-1082-9AE5-CB00-421663BF3F1A}"/>
              </a:ext>
            </a:extLst>
          </p:cNvPr>
          <p:cNvCxnSpPr>
            <a:cxnSpLocks/>
          </p:cNvCxnSpPr>
          <p:nvPr/>
        </p:nvCxnSpPr>
        <p:spPr>
          <a:xfrm rot="720000">
            <a:off x="-237975" y="6236942"/>
            <a:ext cx="6832882" cy="0"/>
          </a:xfrm>
          <a:prstGeom prst="line">
            <a:avLst/>
          </a:prstGeom>
          <a:ln w="57150">
            <a:solidFill>
              <a:srgbClr val="B1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8D9788A-0217-7A0C-8507-07C08BE1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2" y="293869"/>
            <a:ext cx="2877003" cy="780560"/>
          </a:xfrm>
          <a:prstGeom prst="rect">
            <a:avLst/>
          </a:prstGeom>
          <a:noFill/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B496DE94-1169-B147-79DF-9A06ADAC2E23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FB1A02-E3E8-4FCE-AFA2-F22379D3B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614" y="6335368"/>
            <a:ext cx="1200484" cy="18208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B00C8D27-9DD6-4AE6-9ED7-1229F76FB1D0}"/>
              </a:ext>
            </a:extLst>
          </p:cNvPr>
          <p:cNvSpPr txBox="1"/>
          <p:nvPr/>
        </p:nvSpPr>
        <p:spPr>
          <a:xfrm>
            <a:off x="11901299" y="3813417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3518793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E // Eigene Bild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F53E8E-1412-0ACF-E34E-0C3D9704C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" t="43529" r="7685" b="36602"/>
          <a:stretch/>
        </p:blipFill>
        <p:spPr>
          <a:xfrm>
            <a:off x="2584098" y="1"/>
            <a:ext cx="9607903" cy="3119473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chemeClr val="tx1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B08FA4-B622-2B72-8FD4-CB474C3CCDBB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6" name="Hilfslinien">
              <a:extLst>
                <a:ext uri="{FF2B5EF4-FFF2-40B4-BE49-F238E27FC236}">
                  <a16:creationId xmlns:a16="http://schemas.microsoft.com/office/drawing/2014/main" id="{A7AE69A8-2229-A533-7A8E-98D88F8F4019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E07173E2-265B-5FEE-D8C9-4FC1B14DAF2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DFAE9437-79E8-C770-79FE-402A8C3F9F7F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7A74F3D2-F71B-9DBB-92D5-1451C7902F5D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9F13D6B8-92F8-57D6-BBB0-4C64F499B2CB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0F107C7C-1735-3634-EA60-34B95F248904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7DC78891-CE3B-A771-3BF7-05240F13BEB9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6022DDB6-7863-0F48-D401-BFBD30A753DC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Hilfslinien">
            <a:extLst>
              <a:ext uri="{FF2B5EF4-FFF2-40B4-BE49-F238E27FC236}">
                <a16:creationId xmlns:a16="http://schemas.microsoft.com/office/drawing/2014/main" id="{DCE1B0F8-DB33-7AF4-CDFB-63EDCB0ACB7A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661E3DC-4AFD-B3A5-B5B4-1CE416165D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28" t="66368" r="18915" b="19739"/>
          <a:stretch/>
        </p:blipFill>
        <p:spPr>
          <a:xfrm>
            <a:off x="5869356" y="4801508"/>
            <a:ext cx="6322645" cy="2056492"/>
          </a:xfrm>
          <a:custGeom>
            <a:avLst/>
            <a:gdLst>
              <a:gd name="connsiteX0" fmla="*/ 6329231 w 6329231"/>
              <a:gd name="connsiteY0" fmla="*/ 0 h 2056492"/>
              <a:gd name="connsiteX1" fmla="*/ 6329231 w 6329231"/>
              <a:gd name="connsiteY1" fmla="*/ 2056492 h 2056492"/>
              <a:gd name="connsiteX2" fmla="*/ 0 w 6329231"/>
              <a:gd name="connsiteY2" fmla="*/ 2056492 h 205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9231" h="2056492">
                <a:moveTo>
                  <a:pt x="6329231" y="0"/>
                </a:moveTo>
                <a:lnTo>
                  <a:pt x="6329231" y="2056492"/>
                </a:lnTo>
                <a:lnTo>
                  <a:pt x="0" y="2056492"/>
                </a:lnTo>
                <a:close/>
              </a:path>
            </a:pathLst>
          </a:cu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7CBC32A-EEA0-1161-5C2D-666C329DB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81" b="2381"/>
          <a:stretch/>
        </p:blipFill>
        <p:spPr>
          <a:xfrm>
            <a:off x="334614" y="6335368"/>
            <a:ext cx="1200484" cy="1820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98235FB-3538-A26C-449D-30C4D54C8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A415A99-C5C7-42BE-811C-2D7DF58D1C85}"/>
              </a:ext>
            </a:extLst>
          </p:cNvPr>
          <p:cNvSpPr txBox="1"/>
          <p:nvPr/>
        </p:nvSpPr>
        <p:spPr>
          <a:xfrm>
            <a:off x="11901299" y="5423142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2503625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F.1 // Fläche + Hintergrundbild Schloss im Wint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außen, Himmel, Baum, Gebäude enthält.&#10;&#10;Automatisch generierte Beschreibung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82"/>
          <a:stretch/>
        </p:blipFill>
        <p:spPr>
          <a:xfrm>
            <a:off x="-699" y="3089"/>
            <a:ext cx="12192699" cy="68549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810E7-1824-43CF-69E3-635575B04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3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C5FCF425-F40A-D955-4162-CDB8AA61A791}"/>
              </a:ext>
            </a:extLst>
          </p:cNvPr>
          <p:cNvSpPr/>
          <p:nvPr/>
        </p:nvSpPr>
        <p:spPr>
          <a:xfrm>
            <a:off x="1" y="1"/>
            <a:ext cx="949403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6234BC3-0B58-A40E-D8EC-F8213D251D77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E3A2185E-AA2F-AFE9-A394-FA6D4B31816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7FBC7988-B0EC-1014-158E-279877C9B451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3C35C003-A0D8-FDE1-8C48-6FA37F709C4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601D163C-9CF0-1386-42BE-07482BD5CF0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E2343A27-15A5-B967-D2F1-E97DEE3C2370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127838DB-3D27-D9D5-573D-2093DEA3F412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D335F13D-E418-67A6-031E-51CEBC1C920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3F14C6D-5D88-FD47-F5D3-2A4370434F4B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192ADBFE-BBCA-16C7-E4D3-1DE6795D709B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F5206A-047A-44E8-5950-B0A24AA2F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01BCB084-0831-4D2F-B6F5-B1532A9745BD}"/>
              </a:ext>
            </a:extLst>
          </p:cNvPr>
          <p:cNvSpPr txBox="1"/>
          <p:nvPr/>
        </p:nvSpPr>
        <p:spPr>
          <a:xfrm>
            <a:off x="11901299" y="4718292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25000"/>
                  </a:schemeClr>
                </a:solidFill>
              </a:rPr>
              <a:t>© Uni Münster – MünsterView</a:t>
            </a:r>
          </a:p>
        </p:txBody>
      </p:sp>
    </p:spTree>
    <p:extLst>
      <p:ext uri="{BB962C8B-B14F-4D97-AF65-F5344CB8AC3E}">
        <p14:creationId xmlns:p14="http://schemas.microsoft.com/office/powerpoint/2010/main" val="601936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F.2 // Fläche + Hintergrundbild Schloss im Somm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15575E-929A-058E-56FD-AA4BB32689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810E7-1824-43CF-69E3-635575B04051}"/>
              </a:ext>
            </a:extLst>
          </p:cNvPr>
          <p:cNvSpPr/>
          <p:nvPr/>
        </p:nvSpPr>
        <p:spPr>
          <a:xfrm>
            <a:off x="-1" y="-2"/>
            <a:ext cx="12192001" cy="685800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 dirty="0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0D601545-9F4C-CDD8-D5C6-52511CB1D885}"/>
              </a:ext>
            </a:extLst>
          </p:cNvPr>
          <p:cNvSpPr/>
          <p:nvPr/>
        </p:nvSpPr>
        <p:spPr>
          <a:xfrm>
            <a:off x="1" y="1"/>
            <a:ext cx="9494033" cy="2023353"/>
          </a:xfrm>
          <a:custGeom>
            <a:avLst/>
            <a:gdLst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9503923 w 9503923"/>
              <a:gd name="connsiteY2" fmla="*/ 2023353 h 2023353"/>
              <a:gd name="connsiteX3" fmla="*/ 0 w 9503923"/>
              <a:gd name="connsiteY3" fmla="*/ 2023353 h 2023353"/>
              <a:gd name="connsiteX4" fmla="*/ 0 w 9503923"/>
              <a:gd name="connsiteY4" fmla="*/ 0 h 2023353"/>
              <a:gd name="connsiteX0" fmla="*/ 0 w 9503923"/>
              <a:gd name="connsiteY0" fmla="*/ 0 h 2023353"/>
              <a:gd name="connsiteX1" fmla="*/ 9503923 w 9503923"/>
              <a:gd name="connsiteY1" fmla="*/ 0 h 2023353"/>
              <a:gd name="connsiteX2" fmla="*/ 0 w 9503923"/>
              <a:gd name="connsiteY2" fmla="*/ 2023353 h 2023353"/>
              <a:gd name="connsiteX3" fmla="*/ 0 w 9503923"/>
              <a:gd name="connsiteY3" fmla="*/ 0 h 202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3923" h="2023353">
                <a:moveTo>
                  <a:pt x="0" y="0"/>
                </a:moveTo>
                <a:lnTo>
                  <a:pt x="9503923" y="0"/>
                </a:lnTo>
                <a:lnTo>
                  <a:pt x="0" y="20233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B742821-D639-46DC-6DA7-90E7CA1E4841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7" name="Hilfslinien">
              <a:extLst>
                <a:ext uri="{FF2B5EF4-FFF2-40B4-BE49-F238E27FC236}">
                  <a16:creationId xmlns:a16="http://schemas.microsoft.com/office/drawing/2014/main" id="{8CB63E9E-C537-8F3D-A058-C3EF864664DC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FABDC077-B75B-13AA-A6A9-C48FD85976C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DD35ED-8C22-07BC-30F0-2CDFC2D12002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3B56841E-2428-DF73-DEF9-6F8DB11C43A8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2CDC533A-6DBC-DF4D-1A8F-CC58C8B2239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CFD4069E-BBE5-D398-1B9F-C934F2DBF55E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56219451-68C9-FEFF-15C0-F0DFF559087A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29832F06-F155-6583-B74C-1D89F0CB7C71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658C6D76-7E1D-9A56-9CD0-8E958F255446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0B7D0-5814-508D-9218-94E6F3D09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7DD58189-7244-4889-9F57-33DD2896AA64}"/>
              </a:ext>
            </a:extLst>
          </p:cNvPr>
          <p:cNvSpPr txBox="1"/>
          <p:nvPr/>
        </p:nvSpPr>
        <p:spPr>
          <a:xfrm>
            <a:off x="11901299" y="1001093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Jan Lehmann</a:t>
            </a:r>
          </a:p>
        </p:txBody>
      </p:sp>
    </p:spTree>
    <p:extLst>
      <p:ext uri="{BB962C8B-B14F-4D97-AF65-F5344CB8AC3E}">
        <p14:creationId xmlns:p14="http://schemas.microsoft.com/office/powerpoint/2010/main" val="3688246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G.1 // Linien + Farbhintergrund // Tite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F01273-5048-0153-5100-D203C69C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402" y="293869"/>
            <a:ext cx="2877003" cy="780560"/>
          </a:xfrm>
          <a:prstGeom prst="rect">
            <a:avLst/>
          </a:prstGeom>
          <a:noFill/>
        </p:spPr>
      </p:pic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0A18E1-A7FB-7C2C-04F1-9ABF46BE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A5F9C5A-7865-EBB2-60FD-D1B0994BFC7F}"/>
              </a:ext>
            </a:extLst>
          </p:cNvPr>
          <p:cNvCxnSpPr>
            <a:cxnSpLocks/>
          </p:cNvCxnSpPr>
          <p:nvPr/>
        </p:nvCxnSpPr>
        <p:spPr>
          <a:xfrm rot="720000">
            <a:off x="-237975" y="6236942"/>
            <a:ext cx="6832882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7FE61742-A4C8-2CE9-70CA-A5F5EA3D01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0628F250-DF1B-5A96-0223-713849866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8264E5A0-E6C6-8251-3EEB-174459B080CC}"/>
              </a:ext>
            </a:extLst>
          </p:cNvPr>
          <p:cNvCxnSpPr>
            <a:cxnSpLocks/>
          </p:cNvCxnSpPr>
          <p:nvPr/>
        </p:nvCxnSpPr>
        <p:spPr>
          <a:xfrm rot="-360000">
            <a:off x="-197794" y="1203107"/>
            <a:ext cx="12586889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012B200-22E6-0AE3-FE50-6D1BF37AA494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7DC5F531-C3FF-F1A6-EF60-879BF9F5FA0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DE1E3A56-8454-772A-39AC-61985FABC63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197FE9B5-9004-E60F-AC43-65F4757874FB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42347A49-60B1-5F9B-7EC4-209EC041E9BA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0B5C75E3-6811-1068-53E3-434C78638E69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Linie">
              <a:extLst>
                <a:ext uri="{FF2B5EF4-FFF2-40B4-BE49-F238E27FC236}">
                  <a16:creationId xmlns:a16="http://schemas.microsoft.com/office/drawing/2014/main" id="{EDA1359A-3864-5311-2897-EC1EEBD791A7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CD012E89-8EAD-8CD9-165A-15688C40A2EC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>
              <a:extLst>
                <a:ext uri="{FF2B5EF4-FFF2-40B4-BE49-F238E27FC236}">
                  <a16:creationId xmlns:a16="http://schemas.microsoft.com/office/drawing/2014/main" id="{DF9A0C2D-582A-6E09-2981-1915224FE0E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Hilfslinien">
            <a:extLst>
              <a:ext uri="{FF2B5EF4-FFF2-40B4-BE49-F238E27FC236}">
                <a16:creationId xmlns:a16="http://schemas.microsoft.com/office/drawing/2014/main" id="{496C045C-A67C-ED9C-C9F7-3AE3F8FE54C2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526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sign G.2 // Linien + Farbhintergrund // Titel">
    <p:bg>
      <p:bgPr>
        <a:solidFill>
          <a:srgbClr val="7AB5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F01273-5048-0153-5100-D203C69C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402" y="293869"/>
            <a:ext cx="2877003" cy="780560"/>
          </a:xfrm>
          <a:prstGeom prst="rect">
            <a:avLst/>
          </a:prstGeom>
          <a:noFill/>
        </p:spPr>
      </p:pic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60A18E1-A7FB-7C2C-04F1-9ABF46BE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A5F9C5A-7865-EBB2-60FD-D1B0994BFC7F}"/>
              </a:ext>
            </a:extLst>
          </p:cNvPr>
          <p:cNvCxnSpPr>
            <a:cxnSpLocks/>
          </p:cNvCxnSpPr>
          <p:nvPr/>
        </p:nvCxnSpPr>
        <p:spPr>
          <a:xfrm rot="720000">
            <a:off x="-237975" y="6236942"/>
            <a:ext cx="6832882" cy="0"/>
          </a:xfrm>
          <a:prstGeom prst="line">
            <a:avLst/>
          </a:prstGeom>
          <a:ln w="57150">
            <a:solidFill>
              <a:srgbClr val="FFFFFF">
                <a:alpha val="2496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7FE61742-A4C8-2CE9-70CA-A5F5EA3D01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0628F250-DF1B-5A96-0223-713849866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FFFFFF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E1B9525-C544-24A8-A4B5-136A9198378D}"/>
              </a:ext>
            </a:extLst>
          </p:cNvPr>
          <p:cNvCxnSpPr>
            <a:cxnSpLocks/>
          </p:cNvCxnSpPr>
          <p:nvPr/>
        </p:nvCxnSpPr>
        <p:spPr>
          <a:xfrm rot="-360000">
            <a:off x="-197794" y="1203107"/>
            <a:ext cx="12586889" cy="0"/>
          </a:xfrm>
          <a:prstGeom prst="line">
            <a:avLst/>
          </a:prstGeom>
          <a:ln w="57150">
            <a:solidFill>
              <a:srgbClr val="FFFFFF">
                <a:alpha val="2536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AE8F833-389E-2C73-6368-253A85DFF511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C04BE030-B12A-8C58-A0FF-2915C21D4648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BF19BDF1-2CE0-B008-CB1A-F6634B944312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06DC76DF-C7F6-864F-C513-A230C36A7180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6DE1BACC-43A4-773B-0241-C642E0619A8E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8638854B-0FAD-9AC3-3132-6922D6B4C81D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Linie">
              <a:extLst>
                <a:ext uri="{FF2B5EF4-FFF2-40B4-BE49-F238E27FC236}">
                  <a16:creationId xmlns:a16="http://schemas.microsoft.com/office/drawing/2014/main" id="{1FC8C080-9D28-EFCF-F153-79939473C775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D4754DBB-F3A4-F058-F8A6-6A1CA7F16200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>
              <a:extLst>
                <a:ext uri="{FF2B5EF4-FFF2-40B4-BE49-F238E27FC236}">
                  <a16:creationId xmlns:a16="http://schemas.microsoft.com/office/drawing/2014/main" id="{84D12409-580E-3251-F013-FD05C00C7C10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Hilfslinien">
            <a:extLst>
              <a:ext uri="{FF2B5EF4-FFF2-40B4-BE49-F238E27FC236}">
                <a16:creationId xmlns:a16="http://schemas.microsoft.com/office/drawing/2014/main" id="{B26A0BD4-0F79-9AA2-77C8-8D092BE972D8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959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fld id="{B2A3080C-957E-4498-8F01-448C41A42F55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59625" y="1350963"/>
            <a:ext cx="11473273" cy="575329"/>
          </a:xfrm>
        </p:spPr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14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401" y="2322513"/>
            <a:ext cx="11473274" cy="34210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5789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45">
          <p15:clr>
            <a:srgbClr val="FBAE40"/>
          </p15:clr>
        </p15:guide>
        <p15:guide id="3" orient="horz" pos="145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Headline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fld id="{B2A3080C-957E-4498-8F01-448C41A42F55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59625" y="1350963"/>
            <a:ext cx="11472050" cy="575329"/>
          </a:xfrm>
        </p:spPr>
        <p:txBody>
          <a:bodyPr/>
          <a:lstStyle>
            <a:lvl1pPr>
              <a:defRPr>
                <a:solidFill>
                  <a:srgbClr val="333F48"/>
                </a:solidFill>
              </a:defRPr>
            </a:lvl1pPr>
          </a:lstStyle>
          <a:p>
            <a:r>
              <a:rPr lang="de-DE" dirty="0"/>
              <a:t>Headline einfügen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359625" y="2322513"/>
            <a:ext cx="11472050" cy="342106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2666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57">
          <p15:clr>
            <a:srgbClr val="FBAE40"/>
          </p15:clr>
        </p15:guide>
        <p15:guide id="3" orient="horz" pos="84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B // Linie + Fläche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7" name="Vertikaler Textplatzhalter 2">
            <a:extLst>
              <a:ext uri="{FF2B5EF4-FFF2-40B4-BE49-F238E27FC236}">
                <a16:creationId xmlns:a16="http://schemas.microsoft.com/office/drawing/2014/main" id="{8B0E7D7D-93BD-A463-C9F9-3F8B066EDE22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CCE4440-18B9-870D-62E3-0576E0A7A3B9}"/>
              </a:ext>
            </a:extLst>
          </p:cNvPr>
          <p:cNvCxnSpPr>
            <a:cxnSpLocks/>
          </p:cNvCxnSpPr>
          <p:nvPr/>
        </p:nvCxnSpPr>
        <p:spPr>
          <a:xfrm rot="360000">
            <a:off x="-194859" y="5262595"/>
            <a:ext cx="12586889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1">
            <a:extLst>
              <a:ext uri="{FF2B5EF4-FFF2-40B4-BE49-F238E27FC236}">
                <a16:creationId xmlns:a16="http://schemas.microsoft.com/office/drawing/2014/main" id="{4B862DA9-1217-21E7-2EF6-BC88A8925AC1}"/>
              </a:ext>
            </a:extLst>
          </p:cNvPr>
          <p:cNvSpPr/>
          <p:nvPr/>
        </p:nvSpPr>
        <p:spPr>
          <a:xfrm>
            <a:off x="5179347" y="0"/>
            <a:ext cx="7012653" cy="3139126"/>
          </a:xfrm>
          <a:custGeom>
            <a:avLst/>
            <a:gdLst>
              <a:gd name="connsiteX0" fmla="*/ 0 w 7019958"/>
              <a:gd name="connsiteY0" fmla="*/ 0 h 3139126"/>
              <a:gd name="connsiteX1" fmla="*/ 7019958 w 7019958"/>
              <a:gd name="connsiteY1" fmla="*/ 0 h 3139126"/>
              <a:gd name="connsiteX2" fmla="*/ 7019958 w 7019958"/>
              <a:gd name="connsiteY2" fmla="*/ 3139126 h 3139126"/>
              <a:gd name="connsiteX3" fmla="*/ 0 w 7019958"/>
              <a:gd name="connsiteY3" fmla="*/ 3139126 h 3139126"/>
              <a:gd name="connsiteX4" fmla="*/ 0 w 7019958"/>
              <a:gd name="connsiteY4" fmla="*/ 0 h 3139126"/>
              <a:gd name="connsiteX0" fmla="*/ 0 w 7019958"/>
              <a:gd name="connsiteY0" fmla="*/ 0 h 3139126"/>
              <a:gd name="connsiteX1" fmla="*/ 7019958 w 7019958"/>
              <a:gd name="connsiteY1" fmla="*/ 0 h 3139126"/>
              <a:gd name="connsiteX2" fmla="*/ 7019958 w 7019958"/>
              <a:gd name="connsiteY2" fmla="*/ 3139126 h 3139126"/>
              <a:gd name="connsiteX3" fmla="*/ 0 w 7019958"/>
              <a:gd name="connsiteY3" fmla="*/ 0 h 313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9958" h="3139126">
                <a:moveTo>
                  <a:pt x="0" y="0"/>
                </a:moveTo>
                <a:lnTo>
                  <a:pt x="7019958" y="0"/>
                </a:lnTo>
                <a:lnTo>
                  <a:pt x="7019958" y="3139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284B6C2-39F1-5E7A-F183-41AED5885ACF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25" name="Hilfslinien">
              <a:extLst>
                <a:ext uri="{FF2B5EF4-FFF2-40B4-BE49-F238E27FC236}">
                  <a16:creationId xmlns:a16="http://schemas.microsoft.com/office/drawing/2014/main" id="{67092469-8237-7D0F-191D-E724110C7A46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6" name="Linie">
              <a:extLst>
                <a:ext uri="{FF2B5EF4-FFF2-40B4-BE49-F238E27FC236}">
                  <a16:creationId xmlns:a16="http://schemas.microsoft.com/office/drawing/2014/main" id="{F208395A-DCAA-05E9-2F73-BEF0981A498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Linie">
              <a:extLst>
                <a:ext uri="{FF2B5EF4-FFF2-40B4-BE49-F238E27FC236}">
                  <a16:creationId xmlns:a16="http://schemas.microsoft.com/office/drawing/2014/main" id="{4CDA1422-A3C2-705C-9CE7-6478238842D2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>
              <a:extLst>
                <a:ext uri="{FF2B5EF4-FFF2-40B4-BE49-F238E27FC236}">
                  <a16:creationId xmlns:a16="http://schemas.microsoft.com/office/drawing/2014/main" id="{8E7FC7E7-E963-FA68-DC1F-05445A979C75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>
              <a:extLst>
                <a:ext uri="{FF2B5EF4-FFF2-40B4-BE49-F238E27FC236}">
                  <a16:creationId xmlns:a16="http://schemas.microsoft.com/office/drawing/2014/main" id="{BB9E224D-BF84-BA43-85D9-3F7A9C455348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>
              <a:extLst>
                <a:ext uri="{FF2B5EF4-FFF2-40B4-BE49-F238E27FC236}">
                  <a16:creationId xmlns:a16="http://schemas.microsoft.com/office/drawing/2014/main" id="{AD304CD7-AE36-7C4C-A9AB-807DAAC7417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2C0614AD-FE4D-80DA-B138-8568EF642911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88683533-55A0-48EC-7833-3E9147979A9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Hilfslinien">
            <a:extLst>
              <a:ext uri="{FF2B5EF4-FFF2-40B4-BE49-F238E27FC236}">
                <a16:creationId xmlns:a16="http://schemas.microsoft.com/office/drawing/2014/main" id="{B702F998-434E-4CBD-5603-75E04148AEFC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1419749-203C-E47E-EE98-AB0DB45F1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81" b="2381"/>
          <a:stretch/>
        </p:blipFill>
        <p:spPr>
          <a:xfrm>
            <a:off x="334614" y="6335368"/>
            <a:ext cx="1200484" cy="18208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F4BE955-38F1-1D3F-A9A4-C0770F303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51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Headline +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358400" y="1350962"/>
            <a:ext cx="5745016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15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401" y="2827338"/>
            <a:ext cx="5745016" cy="291623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7516170" y="1512000"/>
            <a:ext cx="4315505" cy="324000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199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7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7516170" y="4896001"/>
            <a:ext cx="4315505" cy="847575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199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199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199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199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199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199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199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199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05172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45">
          <p15:clr>
            <a:srgbClr val="FBAE40"/>
          </p15:clr>
        </p15:guide>
        <p15:guide id="3" orient="horz" pos="177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 Inhalt // 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598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2A3080C-957E-4498-8F01-448C41A42F55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59625" y="1350963"/>
            <a:ext cx="11472050" cy="575329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3455623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4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DBB38B-9FE0-3B7F-652F-14672F660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C318DD-A560-3963-62F1-CE05D1518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675CA2-ACFA-FCC8-1215-F4E535189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B9AB-490E-43AF-B6FE-EF9F79DF92CA}" type="datetime1">
              <a:rPr lang="de-DE" smtClean="0"/>
              <a:t>14.11.2023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BBF39A-92BC-FC47-AA63-949C389E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4A3D15-7E50-83F6-47FC-FBFAD1E4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97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C.1 // Fläch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21A9250-DD47-48AE-5065-6271790BED51}"/>
              </a:ext>
            </a:extLst>
          </p:cNvPr>
          <p:cNvSpPr/>
          <p:nvPr/>
        </p:nvSpPr>
        <p:spPr>
          <a:xfrm>
            <a:off x="0" y="0"/>
            <a:ext cx="12192000" cy="1877438"/>
          </a:xfrm>
          <a:custGeom>
            <a:avLst/>
            <a:gdLst>
              <a:gd name="connsiteX0" fmla="*/ 0 w 12204700"/>
              <a:gd name="connsiteY0" fmla="*/ 0 h 1877438"/>
              <a:gd name="connsiteX1" fmla="*/ 12204700 w 12204700"/>
              <a:gd name="connsiteY1" fmla="*/ 0 h 1877438"/>
              <a:gd name="connsiteX2" fmla="*/ 12204700 w 12204700"/>
              <a:gd name="connsiteY2" fmla="*/ 1877438 h 1877438"/>
              <a:gd name="connsiteX3" fmla="*/ 0 w 12204700"/>
              <a:gd name="connsiteY3" fmla="*/ 1877438 h 1877438"/>
              <a:gd name="connsiteX4" fmla="*/ 0 w 12204700"/>
              <a:gd name="connsiteY4" fmla="*/ 0 h 1877438"/>
              <a:gd name="connsiteX0" fmla="*/ 0 w 12204700"/>
              <a:gd name="connsiteY0" fmla="*/ 0 h 1877438"/>
              <a:gd name="connsiteX1" fmla="*/ 12204700 w 12204700"/>
              <a:gd name="connsiteY1" fmla="*/ 0 h 1877438"/>
              <a:gd name="connsiteX2" fmla="*/ 12204700 w 12204700"/>
              <a:gd name="connsiteY2" fmla="*/ 593387 h 1877438"/>
              <a:gd name="connsiteX3" fmla="*/ 0 w 12204700"/>
              <a:gd name="connsiteY3" fmla="*/ 1877438 h 1877438"/>
              <a:gd name="connsiteX4" fmla="*/ 0 w 12204700"/>
              <a:gd name="connsiteY4" fmla="*/ 0 h 187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4700" h="1877438">
                <a:moveTo>
                  <a:pt x="0" y="0"/>
                </a:moveTo>
                <a:lnTo>
                  <a:pt x="12204700" y="0"/>
                </a:lnTo>
                <a:lnTo>
                  <a:pt x="12204700" y="593387"/>
                </a:lnTo>
                <a:lnTo>
                  <a:pt x="0" y="18774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AFCC49C-66EB-3F94-C8B6-7E7C9B522388}"/>
              </a:ext>
            </a:extLst>
          </p:cNvPr>
          <p:cNvSpPr/>
          <p:nvPr/>
        </p:nvSpPr>
        <p:spPr>
          <a:xfrm>
            <a:off x="0" y="5513294"/>
            <a:ext cx="6331452" cy="1344706"/>
          </a:xfrm>
          <a:custGeom>
            <a:avLst/>
            <a:gdLst>
              <a:gd name="connsiteX0" fmla="*/ 0 w 6338047"/>
              <a:gd name="connsiteY0" fmla="*/ 0 h 1344706"/>
              <a:gd name="connsiteX1" fmla="*/ 6338047 w 6338047"/>
              <a:gd name="connsiteY1" fmla="*/ 0 h 1344706"/>
              <a:gd name="connsiteX2" fmla="*/ 6338047 w 6338047"/>
              <a:gd name="connsiteY2" fmla="*/ 1344706 h 1344706"/>
              <a:gd name="connsiteX3" fmla="*/ 0 w 6338047"/>
              <a:gd name="connsiteY3" fmla="*/ 1344706 h 1344706"/>
              <a:gd name="connsiteX4" fmla="*/ 0 w 6338047"/>
              <a:gd name="connsiteY4" fmla="*/ 0 h 1344706"/>
              <a:gd name="connsiteX0" fmla="*/ 0 w 6338047"/>
              <a:gd name="connsiteY0" fmla="*/ 0 h 1344706"/>
              <a:gd name="connsiteX1" fmla="*/ 6338047 w 6338047"/>
              <a:gd name="connsiteY1" fmla="*/ 1344706 h 1344706"/>
              <a:gd name="connsiteX2" fmla="*/ 0 w 6338047"/>
              <a:gd name="connsiteY2" fmla="*/ 1344706 h 1344706"/>
              <a:gd name="connsiteX3" fmla="*/ 0 w 6338047"/>
              <a:gd name="connsiteY3" fmla="*/ 0 h 134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8047" h="1344706">
                <a:moveTo>
                  <a:pt x="0" y="0"/>
                </a:moveTo>
                <a:lnTo>
                  <a:pt x="6338047" y="1344706"/>
                </a:lnTo>
                <a:lnTo>
                  <a:pt x="0" y="1344706"/>
                </a:lnTo>
                <a:lnTo>
                  <a:pt x="0" y="0"/>
                </a:lnTo>
                <a:close/>
              </a:path>
            </a:pathLst>
          </a:custGeom>
          <a:solidFill>
            <a:srgbClr val="B1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8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609492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rgbClr val="009DD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885842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1847" y="6069200"/>
            <a:ext cx="5179828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72FFBBB-A8A7-819F-F38D-35CFDDD6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402" y="293869"/>
            <a:ext cx="2877003" cy="780560"/>
          </a:xfrm>
          <a:prstGeom prst="rect">
            <a:avLst/>
          </a:prstGeom>
          <a:noFill/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86B7D86-D248-6462-6FE6-117CB3C1D6A2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ECC4E247-0D66-525C-C482-70A4E70236A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24" name="Linie">
              <a:extLst>
                <a:ext uri="{FF2B5EF4-FFF2-40B4-BE49-F238E27FC236}">
                  <a16:creationId xmlns:a16="http://schemas.microsoft.com/office/drawing/2014/main" id="{A835891A-D9F7-52BC-3529-35BC29E410EB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Linie">
              <a:extLst>
                <a:ext uri="{FF2B5EF4-FFF2-40B4-BE49-F238E27FC236}">
                  <a16:creationId xmlns:a16="http://schemas.microsoft.com/office/drawing/2014/main" id="{7BEEF9D7-A2A9-1F41-5FD9-DA4DDBD6F58E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inie">
              <a:extLst>
                <a:ext uri="{FF2B5EF4-FFF2-40B4-BE49-F238E27FC236}">
                  <a16:creationId xmlns:a16="http://schemas.microsoft.com/office/drawing/2014/main" id="{041F4BCF-24A3-931B-F527-9E6CAC6542F0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ie">
              <a:extLst>
                <a:ext uri="{FF2B5EF4-FFF2-40B4-BE49-F238E27FC236}">
                  <a16:creationId xmlns:a16="http://schemas.microsoft.com/office/drawing/2014/main" id="{23344DFB-8932-AC35-0E01-6483D5EB91AD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ie">
              <a:extLst>
                <a:ext uri="{FF2B5EF4-FFF2-40B4-BE49-F238E27FC236}">
                  <a16:creationId xmlns:a16="http://schemas.microsoft.com/office/drawing/2014/main" id="{E1BD3C89-B9C4-7B49-C0BD-B123742B0B41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Linie">
              <a:extLst>
                <a:ext uri="{FF2B5EF4-FFF2-40B4-BE49-F238E27FC236}">
                  <a16:creationId xmlns:a16="http://schemas.microsoft.com/office/drawing/2014/main" id="{A42B08DC-53AF-C19A-1B64-6FBA8872FA1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>
              <a:extLst>
                <a:ext uri="{FF2B5EF4-FFF2-40B4-BE49-F238E27FC236}">
                  <a16:creationId xmlns:a16="http://schemas.microsoft.com/office/drawing/2014/main" id="{71DDB78B-8BEA-0BA4-5823-BF9AEAFE2CEF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Hilfslinien">
            <a:extLst>
              <a:ext uri="{FF2B5EF4-FFF2-40B4-BE49-F238E27FC236}">
                <a16:creationId xmlns:a16="http://schemas.microsoft.com/office/drawing/2014/main" id="{CE599F6C-E052-7805-BE63-B4D5892E85A2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18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orient="horz" pos="24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C.2 // Flächen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ihandform 28">
            <a:extLst>
              <a:ext uri="{FF2B5EF4-FFF2-40B4-BE49-F238E27FC236}">
                <a16:creationId xmlns:a16="http://schemas.microsoft.com/office/drawing/2014/main" id="{FBFC42BB-3257-08C2-B7A5-F7969332A604}"/>
              </a:ext>
            </a:extLst>
          </p:cNvPr>
          <p:cNvSpPr/>
          <p:nvPr/>
        </p:nvSpPr>
        <p:spPr>
          <a:xfrm>
            <a:off x="5179351" y="0"/>
            <a:ext cx="7012649" cy="3139126"/>
          </a:xfrm>
          <a:custGeom>
            <a:avLst/>
            <a:gdLst>
              <a:gd name="connsiteX0" fmla="*/ 0 w 7019954"/>
              <a:gd name="connsiteY0" fmla="*/ 0 h 3139126"/>
              <a:gd name="connsiteX1" fmla="*/ 7019954 w 7019954"/>
              <a:gd name="connsiteY1" fmla="*/ 0 h 3139126"/>
              <a:gd name="connsiteX2" fmla="*/ 7019954 w 7019954"/>
              <a:gd name="connsiteY2" fmla="*/ 3139126 h 3139126"/>
              <a:gd name="connsiteX3" fmla="*/ 7015760 w 7019954"/>
              <a:gd name="connsiteY3" fmla="*/ 3139126 h 3139126"/>
              <a:gd name="connsiteX4" fmla="*/ 0 w 7019954"/>
              <a:gd name="connsiteY4" fmla="*/ 1877 h 313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9954" h="3139126">
                <a:moveTo>
                  <a:pt x="0" y="0"/>
                </a:moveTo>
                <a:lnTo>
                  <a:pt x="7019954" y="0"/>
                </a:lnTo>
                <a:lnTo>
                  <a:pt x="7019954" y="3139126"/>
                </a:lnTo>
                <a:lnTo>
                  <a:pt x="7015760" y="3139126"/>
                </a:lnTo>
                <a:lnTo>
                  <a:pt x="0" y="18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029FF812-32AD-641E-8E98-F74C2E9D5661}"/>
              </a:ext>
            </a:extLst>
          </p:cNvPr>
          <p:cNvSpPr/>
          <p:nvPr/>
        </p:nvSpPr>
        <p:spPr>
          <a:xfrm>
            <a:off x="1" y="5114350"/>
            <a:ext cx="121920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25CB186-4490-397F-3CE7-FD582BD4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7372A9E-16AF-9B53-BFA5-2F66EA779E6A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9" name="Hilfslinien">
              <a:extLst>
                <a:ext uri="{FF2B5EF4-FFF2-40B4-BE49-F238E27FC236}">
                  <a16:creationId xmlns:a16="http://schemas.microsoft.com/office/drawing/2014/main" id="{80D2F661-B188-71F3-C8B6-376384B592C6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7A3A6497-811A-829F-AC55-27484DCC1AD0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40A168C9-C53B-F3F8-8294-F1D88AAC2C14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nie">
              <a:extLst>
                <a:ext uri="{FF2B5EF4-FFF2-40B4-BE49-F238E27FC236}">
                  <a16:creationId xmlns:a16="http://schemas.microsoft.com/office/drawing/2014/main" id="{E037E38C-49BC-2A86-5677-CAD2AB8F9DCD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97EF709C-66C3-B03C-09E8-D6184D57D9CC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nie">
              <a:extLst>
                <a:ext uri="{FF2B5EF4-FFF2-40B4-BE49-F238E27FC236}">
                  <a16:creationId xmlns:a16="http://schemas.microsoft.com/office/drawing/2014/main" id="{7D6B045C-82AE-E218-5909-3F668C2496EC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ie">
              <a:extLst>
                <a:ext uri="{FF2B5EF4-FFF2-40B4-BE49-F238E27FC236}">
                  <a16:creationId xmlns:a16="http://schemas.microsoft.com/office/drawing/2014/main" id="{7BD29B4D-6150-FAD4-7519-8A126EDE9253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nie">
              <a:extLst>
                <a:ext uri="{FF2B5EF4-FFF2-40B4-BE49-F238E27FC236}">
                  <a16:creationId xmlns:a16="http://schemas.microsoft.com/office/drawing/2014/main" id="{78D827B0-10A4-BDFC-D86E-F49A397683FE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Hilfslinien">
            <a:extLst>
              <a:ext uri="{FF2B5EF4-FFF2-40B4-BE49-F238E27FC236}">
                <a16:creationId xmlns:a16="http://schemas.microsoft.com/office/drawing/2014/main" id="{4C4D0838-D508-2788-7BE0-7DB86715A9EF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27DDE81-6DD4-D5A4-BA15-AEA2C2826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84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D.1 // Fläche + Schloss im Wint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BBD88F10-E957-5CBD-06BA-742DAE225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" t="37016" r="27387" b="14480"/>
          <a:stretch/>
        </p:blipFill>
        <p:spPr>
          <a:xfrm>
            <a:off x="2953992" y="1"/>
            <a:ext cx="9238008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92A1753A-2EA2-9B73-F4C3-F9DAC676F734}"/>
              </a:ext>
            </a:extLst>
          </p:cNvPr>
          <p:cNvSpPr/>
          <p:nvPr/>
        </p:nvSpPr>
        <p:spPr>
          <a:xfrm>
            <a:off x="1" y="5114350"/>
            <a:ext cx="121920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0D569A2-F9BF-8049-566E-8DD74E7BB304}"/>
              </a:ext>
            </a:extLst>
          </p:cNvPr>
          <p:cNvGrpSpPr/>
          <p:nvPr/>
        </p:nvGrpSpPr>
        <p:grpSpPr>
          <a:xfrm>
            <a:off x="-467164" y="-459000"/>
            <a:ext cx="13126327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93E74CCC-4C32-B3A5-F750-AECDD2D03B22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9AB0E142-7AED-51BB-051C-AF6E729CD8AE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24EF96E2-2C84-3EB2-C71E-7629D873E7D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4F780FFB-2935-A478-7B1A-BF02C4FF5DDE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7A8742FE-8F43-5893-5E63-702A8C32D0C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ACD4EB75-3DE8-3C95-5422-8CB8F53C6540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75C4660B-CDFC-4495-13D9-EAA8DF8925BC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448C592C-5F7F-62A8-97CA-3C166B36A805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389CC1F5-BC32-B12B-3875-B5023622856D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51C8FC5-F554-A083-823C-3825254B9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B47AB1D-CE29-4E9C-95AC-3821E7FC3E5B}"/>
              </a:ext>
            </a:extLst>
          </p:cNvPr>
          <p:cNvSpPr txBox="1"/>
          <p:nvPr/>
        </p:nvSpPr>
        <p:spPr>
          <a:xfrm>
            <a:off x="11901299" y="2908274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Sophie Pieper</a:t>
            </a:r>
          </a:p>
        </p:txBody>
      </p:sp>
    </p:spTree>
    <p:extLst>
      <p:ext uri="{BB962C8B-B14F-4D97-AF65-F5344CB8AC3E}">
        <p14:creationId xmlns:p14="http://schemas.microsoft.com/office/powerpoint/2010/main" val="386215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sign D.2 // Fläche + Schloss im Sommer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D3CDC97-39FB-DD0C-21A0-138D16009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8" t="40288" r="31680" b="15885"/>
          <a:stretch/>
        </p:blipFill>
        <p:spPr>
          <a:xfrm>
            <a:off x="2953992" y="1"/>
            <a:ext cx="9238008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7C0B2F95-5AA5-694F-EF50-41F0D9149BF6}"/>
              </a:ext>
            </a:extLst>
          </p:cNvPr>
          <p:cNvSpPr/>
          <p:nvPr/>
        </p:nvSpPr>
        <p:spPr>
          <a:xfrm>
            <a:off x="1" y="5114350"/>
            <a:ext cx="121920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rgbClr val="B1C800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E8C9470-0820-7A2D-8F7D-8546DA258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D7B0E77E-1E87-4623-9D1C-CFD1B84FFC13}"/>
              </a:ext>
            </a:extLst>
          </p:cNvPr>
          <p:cNvSpPr txBox="1"/>
          <p:nvPr/>
        </p:nvSpPr>
        <p:spPr>
          <a:xfrm>
            <a:off x="11941013" y="2812863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Jan Lehmann</a:t>
            </a:r>
          </a:p>
        </p:txBody>
      </p:sp>
    </p:spTree>
    <p:extLst>
      <p:ext uri="{BB962C8B-B14F-4D97-AF65-F5344CB8AC3E}">
        <p14:creationId xmlns:p14="http://schemas.microsoft.com/office/powerpoint/2010/main" val="2325834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sign D.3 // Forschung 1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C56B676-B741-5AAC-2439-95BCD61A9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" t="33000" r="1066" b="4819"/>
          <a:stretch/>
        </p:blipFill>
        <p:spPr>
          <a:xfrm>
            <a:off x="2953992" y="1"/>
            <a:ext cx="9238008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D0BCA6E7-2E77-E59A-52E8-EAC41D331148}"/>
              </a:ext>
            </a:extLst>
          </p:cNvPr>
          <p:cNvSpPr/>
          <p:nvPr/>
        </p:nvSpPr>
        <p:spPr>
          <a:xfrm>
            <a:off x="1" y="5114350"/>
            <a:ext cx="121920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Menü: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70B062C-9E7D-8013-22DD-F15719EE7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417D09B-B521-4692-9AC2-425B4A2C7793}"/>
              </a:ext>
            </a:extLst>
          </p:cNvPr>
          <p:cNvSpPr txBox="1"/>
          <p:nvPr/>
        </p:nvSpPr>
        <p:spPr>
          <a:xfrm>
            <a:off x="11901299" y="2803767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917826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esign D.4 // Forschung 2 //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EE07AB9-A516-F318-F7BD-FB4EEA659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" t="27963" r="3481" b="7571"/>
          <a:stretch/>
        </p:blipFill>
        <p:spPr>
          <a:xfrm>
            <a:off x="2953992" y="1"/>
            <a:ext cx="9238008" cy="4135281"/>
          </a:xfrm>
          <a:custGeom>
            <a:avLst/>
            <a:gdLst>
              <a:gd name="connsiteX0" fmla="*/ 0 w 9247631"/>
              <a:gd name="connsiteY0" fmla="*/ 0 h 4135281"/>
              <a:gd name="connsiteX1" fmla="*/ 9247631 w 9247631"/>
              <a:gd name="connsiteY1" fmla="*/ 0 h 4135281"/>
              <a:gd name="connsiteX2" fmla="*/ 9247631 w 9247631"/>
              <a:gd name="connsiteY2" fmla="*/ 4135281 h 4135281"/>
              <a:gd name="connsiteX3" fmla="*/ 9242106 w 9247631"/>
              <a:gd name="connsiteY3" fmla="*/ 4135281 h 4135281"/>
              <a:gd name="connsiteX4" fmla="*/ 0 w 9247631"/>
              <a:gd name="connsiteY4" fmla="*/ 2473 h 413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7631" h="4135281">
                <a:moveTo>
                  <a:pt x="0" y="0"/>
                </a:moveTo>
                <a:lnTo>
                  <a:pt x="9247631" y="0"/>
                </a:lnTo>
                <a:lnTo>
                  <a:pt x="9247631" y="4135281"/>
                </a:lnTo>
                <a:lnTo>
                  <a:pt x="9242106" y="4135281"/>
                </a:lnTo>
                <a:lnTo>
                  <a:pt x="0" y="2473"/>
                </a:lnTo>
                <a:close/>
              </a:path>
            </a:pathLst>
          </a:custGeom>
        </p:spPr>
      </p:pic>
      <p:sp>
        <p:nvSpPr>
          <p:cNvPr id="4" name="Freihandform 3">
            <a:extLst>
              <a:ext uri="{FF2B5EF4-FFF2-40B4-BE49-F238E27FC236}">
                <a16:creationId xmlns:a16="http://schemas.microsoft.com/office/drawing/2014/main" id="{58AD022F-0FF9-08CD-4C63-DED6F5554189}"/>
              </a:ext>
            </a:extLst>
          </p:cNvPr>
          <p:cNvSpPr/>
          <p:nvPr/>
        </p:nvSpPr>
        <p:spPr>
          <a:xfrm>
            <a:off x="1" y="5114350"/>
            <a:ext cx="12192000" cy="1743449"/>
          </a:xfrm>
          <a:custGeom>
            <a:avLst/>
            <a:gdLst>
              <a:gd name="connsiteX0" fmla="*/ 0 w 12204700"/>
              <a:gd name="connsiteY0" fmla="*/ 0 h 1743449"/>
              <a:gd name="connsiteX1" fmla="*/ 3051 w 12204700"/>
              <a:gd name="connsiteY1" fmla="*/ 0 h 1743449"/>
              <a:gd name="connsiteX2" fmla="*/ 3181 w 12204700"/>
              <a:gd name="connsiteY2" fmla="*/ 17350 h 1743449"/>
              <a:gd name="connsiteX3" fmla="*/ 12204688 w 12204700"/>
              <a:gd name="connsiteY3" fmla="*/ 1336195 h 1743449"/>
              <a:gd name="connsiteX4" fmla="*/ 12204688 w 12204700"/>
              <a:gd name="connsiteY4" fmla="*/ 0 h 1743449"/>
              <a:gd name="connsiteX5" fmla="*/ 12204700 w 12204700"/>
              <a:gd name="connsiteY5" fmla="*/ 0 h 1743449"/>
              <a:gd name="connsiteX6" fmla="*/ 12204700 w 12204700"/>
              <a:gd name="connsiteY6" fmla="*/ 1743449 h 1743449"/>
              <a:gd name="connsiteX7" fmla="*/ 0 w 12204700"/>
              <a:gd name="connsiteY7" fmla="*/ 1743449 h 174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4700" h="1743449">
                <a:moveTo>
                  <a:pt x="0" y="0"/>
                </a:moveTo>
                <a:lnTo>
                  <a:pt x="3051" y="0"/>
                </a:lnTo>
                <a:lnTo>
                  <a:pt x="3181" y="17350"/>
                </a:lnTo>
                <a:lnTo>
                  <a:pt x="12204688" y="1336195"/>
                </a:lnTo>
                <a:lnTo>
                  <a:pt x="12204688" y="0"/>
                </a:lnTo>
                <a:lnTo>
                  <a:pt x="12204700" y="0"/>
                </a:lnTo>
                <a:lnTo>
                  <a:pt x="12204700" y="1743449"/>
                </a:lnTo>
                <a:lnTo>
                  <a:pt x="0" y="17434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1798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CEC0835-901B-2709-CDB6-027DAC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8403" y="6343342"/>
            <a:ext cx="1150799" cy="160744"/>
          </a:xfrm>
          <a:prstGeom prst="rect">
            <a:avLst/>
          </a:prstGeom>
        </p:spPr>
      </p:pic>
      <p:sp>
        <p:nvSpPr>
          <p:cNvPr id="32" name="Vertikaler Textplatzhalter 2">
            <a:extLst>
              <a:ext uri="{FF2B5EF4-FFF2-40B4-BE49-F238E27FC236}">
                <a16:creationId xmlns:a16="http://schemas.microsoft.com/office/drawing/2014/main" id="{17D363D7-5B0A-390A-CE33-8AE204EBB7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235405" y="6069200"/>
            <a:ext cx="5179828" cy="468000"/>
          </a:xfrm>
        </p:spPr>
        <p:txBody>
          <a:bodyPr vert="horz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99" b="0">
                <a:solidFill>
                  <a:srgbClr val="FFFFFF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399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E2A2275-CE74-9235-4FC1-F06FA153A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25" y="2067931"/>
            <a:ext cx="6401332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596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 der Präsentation </a:t>
            </a:r>
            <a:br>
              <a:rPr lang="de-DE" dirty="0"/>
            </a:br>
            <a:r>
              <a:rPr lang="de-DE" dirty="0"/>
              <a:t>auf zwei Zeilen einfügen</a:t>
            </a:r>
          </a:p>
        </p:txBody>
      </p:sp>
      <p:sp>
        <p:nvSpPr>
          <p:cNvPr id="34" name="Untertitel 2">
            <a:extLst>
              <a:ext uri="{FF2B5EF4-FFF2-40B4-BE49-F238E27FC236}">
                <a16:creationId xmlns:a16="http://schemas.microsoft.com/office/drawing/2014/main" id="{7125A2FF-8C5A-CCF3-ACE3-0A5816ED6D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625" y="3344281"/>
            <a:ext cx="6401332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rgbClr val="333F48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98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8ED576E-A035-EC43-AB96-E951C149AB11}"/>
              </a:ext>
            </a:extLst>
          </p:cNvPr>
          <p:cNvGrpSpPr/>
          <p:nvPr/>
        </p:nvGrpSpPr>
        <p:grpSpPr>
          <a:xfrm>
            <a:off x="-467513" y="-468000"/>
            <a:ext cx="13126327" cy="7776000"/>
            <a:chOff x="-468000" y="-468000"/>
            <a:chExt cx="13140000" cy="7776000"/>
          </a:xfrm>
        </p:grpSpPr>
        <p:sp>
          <p:nvSpPr>
            <p:cNvPr id="5" name="Hilfslinien">
              <a:extLst>
                <a:ext uri="{FF2B5EF4-FFF2-40B4-BE49-F238E27FC236}">
                  <a16:creationId xmlns:a16="http://schemas.microsoft.com/office/drawing/2014/main" id="{0E20D9F0-2943-AEE4-562C-239979C93485}"/>
                </a:ext>
              </a:extLst>
            </p:cNvPr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6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0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6" name="Linie">
              <a:extLst>
                <a:ext uri="{FF2B5EF4-FFF2-40B4-BE49-F238E27FC236}">
                  <a16:creationId xmlns:a16="http://schemas.microsoft.com/office/drawing/2014/main" id="{D570C8CB-F89B-230A-AFB1-B0DACE17AC5D}"/>
                </a:ext>
              </a:extLst>
            </p:cNvPr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ie">
              <a:extLst>
                <a:ext uri="{FF2B5EF4-FFF2-40B4-BE49-F238E27FC236}">
                  <a16:creationId xmlns:a16="http://schemas.microsoft.com/office/drawing/2014/main" id="{C935E6B5-CC75-0754-1628-2B3374AB3065}"/>
                </a:ext>
              </a:extLst>
            </p:cNvPr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ie">
              <a:extLst>
                <a:ext uri="{FF2B5EF4-FFF2-40B4-BE49-F238E27FC236}">
                  <a16:creationId xmlns:a16="http://schemas.microsoft.com/office/drawing/2014/main" id="{541B388C-0A60-DEF1-3FF8-120CD6EE4CA7}"/>
                </a:ext>
              </a:extLst>
            </p:cNvPr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ie">
              <a:extLst>
                <a:ext uri="{FF2B5EF4-FFF2-40B4-BE49-F238E27FC236}">
                  <a16:creationId xmlns:a16="http://schemas.microsoft.com/office/drawing/2014/main" id="{84D91832-3BBF-A95B-2514-81DD292A6C74}"/>
                </a:ext>
              </a:extLst>
            </p:cNvPr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nie">
              <a:extLst>
                <a:ext uri="{FF2B5EF4-FFF2-40B4-BE49-F238E27FC236}">
                  <a16:creationId xmlns:a16="http://schemas.microsoft.com/office/drawing/2014/main" id="{3BDFB873-3196-0679-E5E5-1014F6AD39FF}"/>
                </a:ext>
              </a:extLst>
            </p:cNvPr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Linie">
              <a:extLst>
                <a:ext uri="{FF2B5EF4-FFF2-40B4-BE49-F238E27FC236}">
                  <a16:creationId xmlns:a16="http://schemas.microsoft.com/office/drawing/2014/main" id="{8D292526-988C-3B02-EB64-915CF6509D2B}"/>
                </a:ext>
              </a:extLst>
            </p:cNvPr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nie">
              <a:extLst>
                <a:ext uri="{FF2B5EF4-FFF2-40B4-BE49-F238E27FC236}">
                  <a16:creationId xmlns:a16="http://schemas.microsoft.com/office/drawing/2014/main" id="{85E17717-849A-BC6A-6E15-F3D7D95F50F4}"/>
                </a:ext>
              </a:extLst>
            </p:cNvPr>
            <p:cNvCxnSpPr/>
            <p:nvPr userDrawn="1"/>
          </p:nvCxnSpPr>
          <p:spPr>
            <a:xfrm>
              <a:off x="-468000" y="1346554"/>
              <a:ext cx="360000" cy="0"/>
            </a:xfrm>
            <a:prstGeom prst="line">
              <a:avLst/>
            </a:prstGeom>
            <a:ln w="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Hilfslinien">
            <a:extLst>
              <a:ext uri="{FF2B5EF4-FFF2-40B4-BE49-F238E27FC236}">
                <a16:creationId xmlns:a16="http://schemas.microsoft.com/office/drawing/2014/main" id="{474191FE-C857-0955-F96B-F3BF3AC0BAA7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A45298D-FD92-4918-D31C-DC6BDA684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957" y="276643"/>
            <a:ext cx="2906903" cy="81333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64FBA65-0D0A-463B-9AAB-7126CE7BCEB1}"/>
              </a:ext>
            </a:extLst>
          </p:cNvPr>
          <p:cNvSpPr txBox="1"/>
          <p:nvPr/>
        </p:nvSpPr>
        <p:spPr>
          <a:xfrm>
            <a:off x="11915210" y="1271059"/>
            <a:ext cx="276871" cy="1136863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r>
              <a:rPr lang="de-DE" sz="599" dirty="0">
                <a:solidFill>
                  <a:schemeClr val="bg1">
                    <a:lumMod val="50000"/>
                  </a:schemeClr>
                </a:solidFill>
              </a:rPr>
              <a:t>© Uni Münster – Nike Gais</a:t>
            </a:r>
          </a:p>
        </p:txBody>
      </p:sp>
    </p:spTree>
    <p:extLst>
      <p:ext uri="{BB962C8B-B14F-4D97-AF65-F5344CB8AC3E}">
        <p14:creationId xmlns:p14="http://schemas.microsoft.com/office/powerpoint/2010/main" val="2795424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  <p15:guide id="2" orient="horz" pos="2092">
          <p15:clr>
            <a:srgbClr val="FBAE40"/>
          </p15:clr>
        </p15:guide>
        <p15:guide id="5" pos="203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elplatzhalter 1"/>
          <p:cNvSpPr>
            <a:spLocks noGrp="1"/>
          </p:cNvSpPr>
          <p:nvPr>
            <p:ph type="title"/>
          </p:nvPr>
        </p:nvSpPr>
        <p:spPr>
          <a:xfrm>
            <a:off x="359625" y="1350963"/>
            <a:ext cx="11472050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59" name="Textplatzhalter 2"/>
          <p:cNvSpPr>
            <a:spLocks noGrp="1"/>
          </p:cNvSpPr>
          <p:nvPr>
            <p:ph type="body" idx="1"/>
          </p:nvPr>
        </p:nvSpPr>
        <p:spPr>
          <a:xfrm>
            <a:off x="359625" y="2322513"/>
            <a:ext cx="11472050" cy="34210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Listenebene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12424" y="6172448"/>
            <a:ext cx="719251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6" b="1" i="0" baseline="0">
                <a:solidFill>
                  <a:srgbClr val="333F48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5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5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5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5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5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5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5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5" b="1" i="0" baseline="0">
                <a:latin typeface="+mj-lt"/>
              </a:defRPr>
            </a:lvl9pPr>
          </a:lstStyle>
          <a:p>
            <a:fld id="{B2A3080C-957E-4498-8F01-448C41A42F55}" type="slidenum">
              <a:rPr lang="de-DE" smtClean="0"/>
              <a:t>‹Nr.›</a:t>
            </a:fld>
            <a:endParaRPr lang="de-DE"/>
          </a:p>
        </p:txBody>
      </p:sp>
      <p:sp>
        <p:nvSpPr>
          <p:cNvPr id="35" name="Hilfslinien"/>
          <p:cNvSpPr txBox="1"/>
          <p:nvPr/>
        </p:nvSpPr>
        <p:spPr>
          <a:xfrm rot="10800000" flipH="1" flipV="1">
            <a:off x="359625" y="-46800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Hilfslinien anzeigen über Menü: </a:t>
            </a:r>
            <a:r>
              <a:rPr kumimoji="0" lang="de-DE" sz="1099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Ansicht &gt; Anzeigen &gt; Haken bei Führungslinien setzen</a:t>
            </a:r>
          </a:p>
        </p:txBody>
      </p:sp>
      <p:cxnSp>
        <p:nvCxnSpPr>
          <p:cNvPr id="40" name="Linie"/>
          <p:cNvCxnSpPr/>
          <p:nvPr/>
        </p:nvCxnSpPr>
        <p:spPr>
          <a:xfrm>
            <a:off x="12299189" y="5742000"/>
            <a:ext cx="359625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Linie"/>
          <p:cNvCxnSpPr/>
          <p:nvPr/>
        </p:nvCxnSpPr>
        <p:spPr>
          <a:xfrm>
            <a:off x="11831675" y="-46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Linie"/>
          <p:cNvCxnSpPr/>
          <p:nvPr/>
        </p:nvCxnSpPr>
        <p:spPr>
          <a:xfrm>
            <a:off x="359625" y="-46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Linie"/>
          <p:cNvCxnSpPr/>
          <p:nvPr/>
        </p:nvCxnSpPr>
        <p:spPr>
          <a:xfrm>
            <a:off x="11831675" y="694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Linie"/>
          <p:cNvCxnSpPr/>
          <p:nvPr/>
        </p:nvCxnSpPr>
        <p:spPr>
          <a:xfrm>
            <a:off x="359625" y="6948000"/>
            <a:ext cx="0" cy="360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Linie"/>
          <p:cNvCxnSpPr/>
          <p:nvPr/>
        </p:nvCxnSpPr>
        <p:spPr>
          <a:xfrm>
            <a:off x="-467513" y="5742000"/>
            <a:ext cx="359625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Linie">
            <a:extLst>
              <a:ext uri="{FF2B5EF4-FFF2-40B4-BE49-F238E27FC236}">
                <a16:creationId xmlns:a16="http://schemas.microsoft.com/office/drawing/2014/main" id="{8D0B170D-1F12-9FE3-0ECD-DF3E32E971CD}"/>
              </a:ext>
            </a:extLst>
          </p:cNvPr>
          <p:cNvCxnSpPr/>
          <p:nvPr/>
        </p:nvCxnSpPr>
        <p:spPr>
          <a:xfrm>
            <a:off x="-467513" y="1346554"/>
            <a:ext cx="359625" cy="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ilfslinien">
            <a:extLst>
              <a:ext uri="{FF2B5EF4-FFF2-40B4-BE49-F238E27FC236}">
                <a16:creationId xmlns:a16="http://schemas.microsoft.com/office/drawing/2014/main" id="{99CCA73F-E792-6EBF-94D2-5DF266706ABB}"/>
              </a:ext>
            </a:extLst>
          </p:cNvPr>
          <p:cNvSpPr txBox="1"/>
          <p:nvPr/>
        </p:nvSpPr>
        <p:spPr>
          <a:xfrm rot="10800000" flipH="1" flipV="1">
            <a:off x="359625" y="7029450"/>
            <a:ext cx="11472050" cy="3600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1376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Die Linien und Flächen dürfen im Rahmen des Corporate Designs (siehe CD Manual) verändert werden. </a:t>
            </a:r>
            <a:endParaRPr kumimoji="0" lang="de-DE" sz="1099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98D97F-4A11-D976-2BB1-FC183C5BDF4F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 t="-78" b="-78"/>
          <a:stretch/>
        </p:blipFill>
        <p:spPr>
          <a:xfrm>
            <a:off x="350473" y="267118"/>
            <a:ext cx="1630639" cy="45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3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lvl1pPr marL="0" indent="0" algn="l" defTabSz="913385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797" b="1" i="0" kern="1200" baseline="0">
          <a:solidFill>
            <a:srgbClr val="333F48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3385" rtl="0" eaLnBrk="1" latinLnBrk="0" hangingPunct="1">
        <a:lnSpc>
          <a:spcPct val="112000"/>
        </a:lnSpc>
        <a:spcBef>
          <a:spcPts val="1299"/>
        </a:spcBef>
        <a:spcAft>
          <a:spcPts val="0"/>
        </a:spcAft>
        <a:buFont typeface="Arial" panose="020B0604020202020204" pitchFamily="34" charset="0"/>
        <a:buNone/>
        <a:defRPr lang="de-DE" sz="1998" b="0" i="0" u="none" strike="noStrike" kern="1200" baseline="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23648" indent="-143844" algn="l" defTabSz="913385" rtl="0" eaLnBrk="1" latinLnBrk="0" hangingPunct="1">
        <a:lnSpc>
          <a:spcPct val="112000"/>
        </a:lnSpc>
        <a:spcBef>
          <a:spcPts val="1299"/>
        </a:spcBef>
        <a:spcAft>
          <a:spcPts val="0"/>
        </a:spcAft>
        <a:buFont typeface="Meta Offc Pro" panose="020B0504030101020102" pitchFamily="34" charset="0"/>
        <a:buChar char="-"/>
        <a:defRPr sz="1998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03454" indent="-143844" algn="l" defTabSz="913385" rtl="0" eaLnBrk="1" latinLnBrk="0" hangingPunct="1">
        <a:lnSpc>
          <a:spcPct val="112000"/>
        </a:lnSpc>
        <a:spcBef>
          <a:spcPts val="1299"/>
        </a:spcBef>
        <a:spcAft>
          <a:spcPts val="0"/>
        </a:spcAft>
        <a:buFont typeface="Meta Offc Pro" panose="020B0504030101020102" pitchFamily="34" charset="0"/>
        <a:buChar char="-"/>
        <a:defRPr sz="1998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683258" indent="-143844" algn="l" defTabSz="913385" rtl="0" eaLnBrk="1" latinLnBrk="0" hangingPunct="1">
        <a:lnSpc>
          <a:spcPct val="112000"/>
        </a:lnSpc>
        <a:spcBef>
          <a:spcPts val="1299"/>
        </a:spcBef>
        <a:spcAft>
          <a:spcPts val="0"/>
        </a:spcAft>
        <a:buFont typeface="Meta Offc Pro" panose="020B0504030101020102" pitchFamily="34" charset="0"/>
        <a:buChar char="-"/>
        <a:defRPr sz="1998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63062" indent="-143844" algn="l" defTabSz="913385" rtl="0" eaLnBrk="1" latinLnBrk="0" hangingPunct="1">
        <a:lnSpc>
          <a:spcPct val="112000"/>
        </a:lnSpc>
        <a:spcBef>
          <a:spcPts val="1299"/>
        </a:spcBef>
        <a:spcAft>
          <a:spcPts val="0"/>
        </a:spcAft>
        <a:buFont typeface="Meta Offc Pro" panose="020B0504030101020102" pitchFamily="34" charset="0"/>
        <a:buChar char="-"/>
        <a:defRPr sz="1998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719218" indent="0" algn="l" defTabSz="913385" rtl="0" eaLnBrk="1" latinLnBrk="0" hangingPunct="1">
        <a:lnSpc>
          <a:spcPct val="112000"/>
        </a:lnSpc>
        <a:spcBef>
          <a:spcPts val="1299"/>
        </a:spcBef>
        <a:spcAft>
          <a:spcPts val="0"/>
        </a:spcAft>
        <a:buFont typeface="Meta Offc Pro" panose="020B0504030101020102" pitchFamily="34" charset="0"/>
        <a:buNone/>
        <a:defRPr sz="1998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863062" indent="-143844" algn="l" defTabSz="913385" rtl="0" eaLnBrk="1" latinLnBrk="0" hangingPunct="1">
        <a:lnSpc>
          <a:spcPct val="112000"/>
        </a:lnSpc>
        <a:spcBef>
          <a:spcPts val="1299"/>
        </a:spcBef>
        <a:spcAft>
          <a:spcPts val="0"/>
        </a:spcAft>
        <a:buFont typeface="Meta Offc Pro" panose="020B0504030101020102" pitchFamily="34" charset="0"/>
        <a:buChar char="-"/>
        <a:defRPr sz="1998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7pPr>
      <a:lvl8pPr marL="863062" indent="-143844" algn="l" defTabSz="913385" rtl="0" eaLnBrk="1" latinLnBrk="0" hangingPunct="1">
        <a:lnSpc>
          <a:spcPct val="112000"/>
        </a:lnSpc>
        <a:spcBef>
          <a:spcPts val="1299"/>
        </a:spcBef>
        <a:spcAft>
          <a:spcPts val="0"/>
        </a:spcAft>
        <a:buFont typeface="Meta Offc Pro" panose="020B0504030101020102" pitchFamily="34" charset="0"/>
        <a:buChar char="-"/>
        <a:defRPr sz="1998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8pPr>
      <a:lvl9pPr marL="863062" indent="-143844" algn="l" defTabSz="913385" rtl="0" eaLnBrk="1" latinLnBrk="0" hangingPunct="1">
        <a:lnSpc>
          <a:spcPct val="112000"/>
        </a:lnSpc>
        <a:spcBef>
          <a:spcPts val="1299"/>
        </a:spcBef>
        <a:spcAft>
          <a:spcPts val="0"/>
        </a:spcAft>
        <a:buFont typeface="Meta Offc Pro" panose="020B0504030101020102" pitchFamily="34" charset="0"/>
        <a:buChar char="-"/>
        <a:defRPr sz="1998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9pPr>
    </p:bodyStyle>
    <p:otherStyle>
      <a:defPPr>
        <a:defRPr lang="de-DE"/>
      </a:defPPr>
      <a:lvl1pPr marL="0" algn="l" defTabSz="91338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692" algn="l" defTabSz="91338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385" algn="l" defTabSz="91338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077" algn="l" defTabSz="91338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769" algn="l" defTabSz="91338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461" algn="l" defTabSz="91338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154" algn="l" defTabSz="91338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6846" algn="l" defTabSz="91338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539" algn="l" defTabSz="91338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5">
          <p15:clr>
            <a:srgbClr val="A4A3A4"/>
          </p15:clr>
        </p15:guide>
        <p15:guide id="2" pos="7473">
          <p15:clr>
            <a:srgbClr val="A4A3A4"/>
          </p15:clr>
        </p15:guide>
        <p15:guide id="3" orient="horz" pos="363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png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0D40D3C7-E433-34A4-73FA-FF0827F688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18BF80D0-896E-E350-9CE2-429F6848D5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AE4F50-F49E-C31C-F964-DE7950FD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58" y="1448007"/>
            <a:ext cx="2934109" cy="3810532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FFDD4772-FA8D-36FE-A469-B601703C5555}"/>
              </a:ext>
            </a:extLst>
          </p:cNvPr>
          <p:cNvCxnSpPr>
            <a:cxnSpLocks/>
          </p:cNvCxnSpPr>
          <p:nvPr/>
        </p:nvCxnSpPr>
        <p:spPr>
          <a:xfrm flipH="1">
            <a:off x="3150606" y="1267435"/>
            <a:ext cx="655261" cy="371192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609F2CB-4E6A-B057-526F-92D081977BA7}"/>
              </a:ext>
            </a:extLst>
          </p:cNvPr>
          <p:cNvSpPr txBox="1"/>
          <p:nvPr/>
        </p:nvSpPr>
        <p:spPr>
          <a:xfrm>
            <a:off x="3805867" y="656604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Du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B5855EF-3A38-3E2B-1E7E-78722BEF2C41}"/>
              </a:ext>
            </a:extLst>
          </p:cNvPr>
          <p:cNvSpPr txBox="1"/>
          <p:nvPr/>
        </p:nvSpPr>
        <p:spPr>
          <a:xfrm>
            <a:off x="10227049" y="0"/>
            <a:ext cx="1414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Problem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F537DF3-7906-ADA7-4111-499B47185984}"/>
              </a:ext>
            </a:extLst>
          </p:cNvPr>
          <p:cNvSpPr/>
          <p:nvPr/>
        </p:nvSpPr>
        <p:spPr>
          <a:xfrm>
            <a:off x="180975" y="171450"/>
            <a:ext cx="2085975" cy="858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EF0D4A8-C046-0356-F734-2C16E1A4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50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5D4446F2-7200-C633-6836-02ED1F19BE91}"/>
              </a:ext>
            </a:extLst>
          </p:cNvPr>
          <p:cNvSpPr txBox="1"/>
          <p:nvPr/>
        </p:nvSpPr>
        <p:spPr>
          <a:xfrm>
            <a:off x="5267664" y="2074799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Emotional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5680E9-5B31-B797-47F9-F91AE613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" y="2721130"/>
            <a:ext cx="11687175" cy="263443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408D008-E879-969C-58F7-4DC635033E34}"/>
              </a:ext>
            </a:extLst>
          </p:cNvPr>
          <p:cNvSpPr txBox="1"/>
          <p:nvPr/>
        </p:nvSpPr>
        <p:spPr>
          <a:xfrm>
            <a:off x="10227049" y="0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Lösung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0FB420B-B541-7B14-6988-5E14FD4C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47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5D4446F2-7200-C633-6836-02ED1F19BE91}"/>
              </a:ext>
            </a:extLst>
          </p:cNvPr>
          <p:cNvSpPr txBox="1"/>
          <p:nvPr/>
        </p:nvSpPr>
        <p:spPr>
          <a:xfrm>
            <a:off x="5591202" y="912749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Sachlich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256A23-7BE3-DAF5-F68D-CBB2F64C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49" y="1911061"/>
            <a:ext cx="9124950" cy="428596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8D88646-784E-3F0B-BCB2-7F27B16D474F}"/>
              </a:ext>
            </a:extLst>
          </p:cNvPr>
          <p:cNvSpPr txBox="1"/>
          <p:nvPr/>
        </p:nvSpPr>
        <p:spPr>
          <a:xfrm>
            <a:off x="10227049" y="0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Lösung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F67DFAA-0663-AF53-7009-B4D19EA9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68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8AE01-B3C9-D1E1-2658-76383DE4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3B872E-9965-733F-64E9-3E8DC2079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B1351F-81D2-0CEB-0C0E-8FFFDDFA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673490"/>
            <a:ext cx="9152059" cy="55110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5C53A1-0287-A076-2E63-71BE1A92ADD7}"/>
              </a:ext>
            </a:extLst>
          </p:cNvPr>
          <p:cNvSpPr txBox="1"/>
          <p:nvPr/>
        </p:nvSpPr>
        <p:spPr>
          <a:xfrm>
            <a:off x="10227049" y="0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Lösung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F845E3-CD3A-0746-0C7A-CC1FB380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22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28AA1E-AE9F-16DA-A9D7-8B3F0D8C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AB3777-C7AA-7E4C-AF18-763251D18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705599" y="2322513"/>
            <a:ext cx="5126075" cy="3421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4 </a:t>
            </a:r>
            <a:r>
              <a:rPr lang="de-DE" dirty="0" err="1"/>
              <a:t>SenseBox</a:t>
            </a:r>
            <a:r>
              <a:rPr lang="de-DE" dirty="0"/>
              <a:t> MCUs als Sensoren für Schallwerte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 weitere </a:t>
            </a:r>
            <a:r>
              <a:rPr lang="de-DE" dirty="0" err="1"/>
              <a:t>SenseBox</a:t>
            </a:r>
            <a:r>
              <a:rPr lang="de-DE" dirty="0"/>
              <a:t> MCU als Hub für die Messwerte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3 LCD Panel für die Darstellung der Dezibel-Werte (Farblich, emotional, sachlich)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 Desktop PC um die Daten ins Web zu laden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8B20AAE-00A0-6F1E-F471-F93E92DB7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27" b="92247" l="8445" r="92726">
                        <a14:foregroundMark x1="12458" y1="44831" x2="8445" y2="38315"/>
                        <a14:foregroundMark x1="8445" y1="38315" x2="12625" y2="44607"/>
                        <a14:foregroundMark x1="18645" y1="35730" x2="23328" y2="31910"/>
                        <a14:foregroundMark x1="23328" y1="31910" x2="18478" y2="34607"/>
                        <a14:foregroundMark x1="18478" y1="34607" x2="22993" y2="30449"/>
                        <a14:foregroundMark x1="22993" y1="30449" x2="23662" y2="30225"/>
                        <a14:foregroundMark x1="60368" y1="10112" x2="66722" y2="8427"/>
                        <a14:foregroundMark x1="66722" y1="8427" x2="71572" y2="11685"/>
                        <a14:foregroundMark x1="71572" y1="11685" x2="65803" y2="11685"/>
                        <a14:foregroundMark x1="65803" y1="11685" x2="71739" y2="12360"/>
                        <a14:foregroundMark x1="71739" y1="12360" x2="75000" y2="16067"/>
                        <a14:foregroundMark x1="89883" y1="55730" x2="92391" y2="63820"/>
                        <a14:foregroundMark x1="92391" y1="63820" x2="92726" y2="57079"/>
                        <a14:foregroundMark x1="61873" y1="78090" x2="59114" y2="78427"/>
                        <a14:foregroundMark x1="35117" y1="90112" x2="28930" y2="92247"/>
                        <a14:foregroundMark x1="28930" y1="92247" x2="24164" y2="88090"/>
                        <a14:foregroundMark x1="24164" y1="88090" x2="22826" y2="84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882" y="1542121"/>
            <a:ext cx="3257188" cy="24238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A6EF7FB-821C-0274-B675-240DC0FEEC44}"/>
              </a:ext>
            </a:extLst>
          </p:cNvPr>
          <p:cNvSpPr txBox="1"/>
          <p:nvPr/>
        </p:nvSpPr>
        <p:spPr>
          <a:xfrm>
            <a:off x="10222837" y="0"/>
            <a:ext cx="182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Umsetzung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8B8A49B-4B29-BBB9-56AF-76566C10C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45" b="90558" l="5777" r="96458">
                        <a14:foregroundMark x1="10027" y1="47898" x2="5831" y2="42798"/>
                        <a14:foregroundMark x1="46594" y1="69469" x2="49755" y2="66644"/>
                        <a14:foregroundMark x1="60000" y1="90696" x2="67902" y2="89800"/>
                        <a14:foregroundMark x1="67902" y1="89800" x2="69319" y2="88629"/>
                        <a14:foregroundMark x1="89210" y1="57753" x2="96458" y2="66092"/>
                        <a14:foregroundMark x1="84142" y1="30255" x2="83052" y2="31771"/>
                        <a14:foregroundMark x1="59673" y1="10958" x2="56131" y2="5445"/>
                        <a14:foregroundMark x1="56131" y1="5445" x2="50681" y2="10544"/>
                        <a14:foregroundMark x1="50681" y1="10544" x2="50681" y2="105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949" y="3525817"/>
            <a:ext cx="3888793" cy="307500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08D35D1-E7BD-AF6D-7340-CCCFA63A5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09" b="89990" l="7463" r="91418">
                        <a14:foregroundMark x1="7463" y1="22952" x2="34627" y2="23761"/>
                        <a14:foregroundMark x1="34627" y1="23761" x2="43358" y2="23761"/>
                        <a14:foregroundMark x1="43358" y1="23761" x2="53284" y2="23761"/>
                        <a14:foregroundMark x1="53284" y1="23761" x2="59403" y2="23256"/>
                        <a14:foregroundMark x1="59403" y1="23256" x2="63507" y2="29221"/>
                        <a14:foregroundMark x1="63507" y1="29221" x2="64701" y2="67745"/>
                        <a14:foregroundMark x1="64701" y1="67745" x2="61418" y2="77351"/>
                        <a14:foregroundMark x1="61418" y1="77351" x2="41269" y2="75834"/>
                        <a14:foregroundMark x1="29328" y1="85238" x2="40373" y2="87361"/>
                        <a14:foregroundMark x1="91418" y1="64813" x2="90597" y2="50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0070" y="1503363"/>
            <a:ext cx="2219739" cy="16383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46F11A-A02A-5ADC-0084-E60A74AD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6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91AE2C-7454-54F4-37DA-2ED8310A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5DA8AB-7934-8186-01D6-4F298A376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GEO 1 als „Muster Corner“ um die Komponenten in einer kontrollierbaren Umgebung zu testen</a:t>
            </a:r>
          </a:p>
          <a:p>
            <a:pPr marL="666548" lvl="1" indent="-342900">
              <a:buFont typeface="Arial" panose="020B0604020202020204" pitchFamily="34" charset="0"/>
              <a:buChar char="•"/>
            </a:pPr>
            <a:r>
              <a:rPr lang="de-DE" dirty="0"/>
              <a:t>Keine Genehmigungsprobleme</a:t>
            </a:r>
          </a:p>
          <a:p>
            <a:pPr marL="666548" lvl="1" indent="-342900">
              <a:buFont typeface="Arial" panose="020B0604020202020204" pitchFamily="34" charset="0"/>
              <a:buChar char="•"/>
            </a:pPr>
            <a:r>
              <a:rPr lang="de-DE" dirty="0"/>
              <a:t>Direkte Vorstellung bei Projektende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Übertragbar auf „echte Corners“ (wie der Hansa Kiosk am Hafen)</a:t>
            </a:r>
          </a:p>
          <a:p>
            <a:r>
              <a:rPr lang="de-DE" dirty="0"/>
              <a:t>	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2FFFAC8-A90C-45EA-61F8-F497967252BF}"/>
              </a:ext>
            </a:extLst>
          </p:cNvPr>
          <p:cNvSpPr txBox="1"/>
          <p:nvPr/>
        </p:nvSpPr>
        <p:spPr>
          <a:xfrm>
            <a:off x="10222837" y="0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Use Case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42BBD7-DAC8-2742-2257-F9DC3F13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455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D90FF-D385-4AB7-BDD9-B167F693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02" y="753434"/>
            <a:ext cx="11473273" cy="575329"/>
          </a:xfrm>
        </p:spPr>
        <p:txBody>
          <a:bodyPr/>
          <a:lstStyle/>
          <a:p>
            <a:pPr algn="ctr"/>
            <a:r>
              <a:rPr lang="de-DE" sz="6000" dirty="0"/>
              <a:t>Fragen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BA69AE-FB0B-53C0-C43D-12DAF5AD6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Ein Bild, das Kreis, Entwurf, Grafiken enthält.&#10;&#10;Automatisch generierte Beschreibung">
            <a:extLst>
              <a:ext uri="{FF2B5EF4-FFF2-40B4-BE49-F238E27FC236}">
                <a16:creationId xmlns:a16="http://schemas.microsoft.com/office/drawing/2014/main" id="{B7D87D8E-3BA3-5FE4-8178-DEE21363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97" y="1729503"/>
            <a:ext cx="4607082" cy="460708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00954-1A5E-16B6-13FB-0B4EBEC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46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320103F-3A3F-C2F3-283A-77FC8D93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3C8C0A01-F4D9-2488-73F2-16252A874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algn="ctr"/>
            <a:endParaRPr lang="de-DE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AE4F50-F49E-C31C-F964-DE7950FD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13" y="1350963"/>
            <a:ext cx="2934109" cy="38105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A40570-C9DA-7FBA-527D-2C16A267F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82" y="185285"/>
            <a:ext cx="4801270" cy="648743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C71635A-EB58-3262-DBA7-0AA23DEFE255}"/>
              </a:ext>
            </a:extLst>
          </p:cNvPr>
          <p:cNvSpPr txBox="1"/>
          <p:nvPr/>
        </p:nvSpPr>
        <p:spPr>
          <a:xfrm>
            <a:off x="3929579" y="506521"/>
            <a:ext cx="292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Deine Freunde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6A2CA12-62D0-DAEE-DD31-58CF14E67B77}"/>
              </a:ext>
            </a:extLst>
          </p:cNvPr>
          <p:cNvCxnSpPr>
            <a:cxnSpLocks/>
          </p:cNvCxnSpPr>
          <p:nvPr/>
        </p:nvCxnSpPr>
        <p:spPr>
          <a:xfrm>
            <a:off x="5766849" y="1209557"/>
            <a:ext cx="1092058" cy="42907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C6BD532-047A-4E1A-7B5C-3C8C3D27A9B1}"/>
              </a:ext>
            </a:extLst>
          </p:cNvPr>
          <p:cNvSpPr txBox="1"/>
          <p:nvPr/>
        </p:nvSpPr>
        <p:spPr>
          <a:xfrm>
            <a:off x="10227049" y="0"/>
            <a:ext cx="1414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D8E8951-0760-5F6D-336C-AC4A7603FA4A}"/>
              </a:ext>
            </a:extLst>
          </p:cNvPr>
          <p:cNvSpPr/>
          <p:nvPr/>
        </p:nvSpPr>
        <p:spPr>
          <a:xfrm>
            <a:off x="180975" y="171450"/>
            <a:ext cx="2085975" cy="858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B1AB5B1-6C88-3F47-233C-C9605EB5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32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4CF23-3306-2F80-6224-1626A650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7247E1-EA94-4DB6-05BC-67A54A2A2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F1ECCA-90EA-1676-2BC0-C1B74F5C7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264" y="650501"/>
            <a:ext cx="4285297" cy="57902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8F287A-E7D7-7647-3732-14E781F2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649" y="417247"/>
            <a:ext cx="2934109" cy="38105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4559678-1498-1A72-3EFC-16863A0A9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780" y="-190122"/>
            <a:ext cx="7177331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FAF9BBE-00F2-D07B-0C49-EB59B27D1B6B}"/>
              </a:ext>
            </a:extLst>
          </p:cNvPr>
          <p:cNvSpPr txBox="1"/>
          <p:nvPr/>
        </p:nvSpPr>
        <p:spPr>
          <a:xfrm>
            <a:off x="10227049" y="0"/>
            <a:ext cx="1414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7BA0E5-5276-6FAA-85F1-D6D80F8A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267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4CF23-3306-2F80-6224-1626A650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7247E1-EA94-4DB6-05BC-67A54A2A2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8F287A-E7D7-7647-3732-14E781F28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029" y="417247"/>
            <a:ext cx="2934109" cy="38105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3C6E2F-4948-BD0D-B7A8-B648B7CB6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41" y="1123146"/>
            <a:ext cx="4188131" cy="531760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6831BB2-6B67-1341-61E1-A5DA7505F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7759" y="-162962"/>
            <a:ext cx="7177331" cy="6858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9EA15B4-F6FC-BB7D-511F-2993F2995B35}"/>
              </a:ext>
            </a:extLst>
          </p:cNvPr>
          <p:cNvSpPr txBox="1"/>
          <p:nvPr/>
        </p:nvSpPr>
        <p:spPr>
          <a:xfrm>
            <a:off x="10227049" y="0"/>
            <a:ext cx="1414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2FDBE6-6970-54C5-001C-D6B1A5E0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04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4CF23-3306-2F80-6224-1626A650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7247E1-EA94-4DB6-05BC-67A54A2A2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831BB2-6B67-1341-61E1-A5DA7505F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759" y="-162962"/>
            <a:ext cx="7177331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93EC260-5F01-7ADD-DEEB-BB85A46AB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19" y="-265715"/>
            <a:ext cx="4121104" cy="47802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1807199-F144-655F-853C-45AD4FC1D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881" y="1593144"/>
            <a:ext cx="4121104" cy="48798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6548137-38CC-E958-BF26-CF40CB7736B1}"/>
              </a:ext>
            </a:extLst>
          </p:cNvPr>
          <p:cNvSpPr txBox="1"/>
          <p:nvPr/>
        </p:nvSpPr>
        <p:spPr>
          <a:xfrm>
            <a:off x="10227049" y="0"/>
            <a:ext cx="1414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DFC458-106A-D33B-AC15-9336D050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96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EB7AB44-A0EF-CC3E-E099-6E45DF069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947" y="228600"/>
            <a:ext cx="5942728" cy="61722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320103F-3A3F-C2F3-283A-77FC8D93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09764" y="1255713"/>
            <a:ext cx="11473273" cy="57532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3C8C0A01-F4D9-2488-73F2-16252A874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algn="ctr"/>
            <a:endParaRPr lang="de-DE" sz="2800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F270C04-4E99-1F39-1FE2-EA2756524637}"/>
              </a:ext>
            </a:extLst>
          </p:cNvPr>
          <p:cNvCxnSpPr>
            <a:cxnSpLocks/>
          </p:cNvCxnSpPr>
          <p:nvPr/>
        </p:nvCxnSpPr>
        <p:spPr>
          <a:xfrm flipH="1">
            <a:off x="10204435" y="1668701"/>
            <a:ext cx="295864" cy="816154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BAAE393-408D-5989-6799-9AEFCED141E0}"/>
              </a:ext>
            </a:extLst>
          </p:cNvPr>
          <p:cNvSpPr txBox="1"/>
          <p:nvPr/>
        </p:nvSpPr>
        <p:spPr>
          <a:xfrm>
            <a:off x="9854913" y="1018630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Nachbar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76A8E02-EFD1-2E44-AD1A-7F23A0D4C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854" y="139261"/>
            <a:ext cx="6393884" cy="610941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24DC880-4C73-B9A8-C523-B7E5BBCBCB89}"/>
              </a:ext>
            </a:extLst>
          </p:cNvPr>
          <p:cNvSpPr txBox="1"/>
          <p:nvPr/>
        </p:nvSpPr>
        <p:spPr>
          <a:xfrm>
            <a:off x="10227049" y="0"/>
            <a:ext cx="1414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Problem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95C85C1-9230-134B-0568-4E4880E0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064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4CF23-3306-2F80-6224-1626A650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37247E1-EA94-4DB6-05BC-67A54A2A2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831BB2-6B67-1341-61E1-A5DA7505F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759" y="-162962"/>
            <a:ext cx="7177331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253732-4318-59DE-6970-9665971E3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988" y="162962"/>
            <a:ext cx="2543487" cy="3712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22CCF2B-53E1-C1BB-8759-59807F320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820" y="1114425"/>
            <a:ext cx="3841511" cy="475297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34AC86B-798D-781A-F72C-5BCA78A57D0B}"/>
              </a:ext>
            </a:extLst>
          </p:cNvPr>
          <p:cNvSpPr txBox="1"/>
          <p:nvPr/>
        </p:nvSpPr>
        <p:spPr>
          <a:xfrm>
            <a:off x="10227049" y="0"/>
            <a:ext cx="1414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Problem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D0778C-1513-65FC-7698-DF714047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93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60913-1013-B1DC-C8DA-5F7C8ACE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63" y="2998788"/>
            <a:ext cx="11473273" cy="575329"/>
          </a:xfrm>
        </p:spPr>
        <p:txBody>
          <a:bodyPr/>
          <a:lstStyle/>
          <a:p>
            <a:pPr algn="ctr"/>
            <a:r>
              <a:rPr lang="de-DE" sz="6000" dirty="0"/>
              <a:t>Die Lösung: </a:t>
            </a:r>
            <a:r>
              <a:rPr lang="de-DE" sz="6000" dirty="0" err="1">
                <a:solidFill>
                  <a:srgbClr val="006E89"/>
                </a:solidFill>
              </a:rPr>
              <a:t>CornerCheck</a:t>
            </a:r>
            <a:endParaRPr lang="de-DE" sz="6000" dirty="0">
              <a:solidFill>
                <a:srgbClr val="006E8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606EE0-3FC4-C0D1-B3EF-2F241CDB9954}"/>
              </a:ext>
            </a:extLst>
          </p:cNvPr>
          <p:cNvSpPr txBox="1"/>
          <p:nvPr/>
        </p:nvSpPr>
        <p:spPr>
          <a:xfrm>
            <a:off x="10227049" y="0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Lösung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7393530-75DA-44B5-1F19-E871A6644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15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CD0A28E-AD10-45AA-AEE7-2C0B5D33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1718828"/>
            <a:ext cx="7324725" cy="465966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D4446F2-7200-C633-6836-02ED1F19BE91}"/>
              </a:ext>
            </a:extLst>
          </p:cNvPr>
          <p:cNvSpPr txBox="1"/>
          <p:nvPr/>
        </p:nvSpPr>
        <p:spPr>
          <a:xfrm>
            <a:off x="5267664" y="1395663"/>
            <a:ext cx="1656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Farblich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2FE5C9-9E8B-3A62-AD1D-E05310FA5E8B}"/>
              </a:ext>
            </a:extLst>
          </p:cNvPr>
          <p:cNvSpPr txBox="1"/>
          <p:nvPr/>
        </p:nvSpPr>
        <p:spPr>
          <a:xfrm>
            <a:off x="10227049" y="0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Lösung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9B7BD4B-2093-696B-294F-94319FDF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3080C-957E-4498-8F01-448C41A42F5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68077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 Münster PowerPoint Master">
  <a:themeElements>
    <a:clrScheme name="Universität Münster">
      <a:dk1>
        <a:srgbClr val="333F48"/>
      </a:dk1>
      <a:lt1>
        <a:srgbClr val="F4F4F4"/>
      </a:lt1>
      <a:dk2>
        <a:srgbClr val="F4F4F4"/>
      </a:dk2>
      <a:lt2>
        <a:srgbClr val="333F48"/>
      </a:lt2>
      <a:accent1>
        <a:srgbClr val="AF0078"/>
      </a:accent1>
      <a:accent2>
        <a:srgbClr val="00578A"/>
      </a:accent2>
      <a:accent3>
        <a:srgbClr val="009DD1"/>
      </a:accent3>
      <a:accent4>
        <a:srgbClr val="006E89"/>
      </a:accent4>
      <a:accent5>
        <a:srgbClr val="008E96"/>
      </a:accent5>
      <a:accent6>
        <a:srgbClr val="7AB51D"/>
      </a:accent6>
      <a:hlink>
        <a:srgbClr val="58585A"/>
      </a:hlink>
      <a:folHlink>
        <a:srgbClr val="58585A"/>
      </a:folHlink>
    </a:clrScheme>
    <a:fontScheme name="Universität Münster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RAPHIT">
      <a:srgbClr val="333F48"/>
    </a:custClr>
    <a:custClr name="CASSIS">
      <a:srgbClr val="AF0078"/>
    </a:custClr>
    <a:custClr name="LAPIS">
      <a:srgbClr val="00578A"/>
    </a:custClr>
    <a:custClr name="CYAN">
      <a:srgbClr val="009DD1"/>
    </a:custClr>
    <a:custClr name="OZEAN">
      <a:srgbClr val="006E89"/>
    </a:custClr>
    <a:custClr name="TÜRKIS">
      <a:srgbClr val="008E96"/>
    </a:custClr>
    <a:custClr name="APFELGRÜN">
      <a:srgbClr val="7AB51D"/>
    </a:custClr>
    <a:custClr name="PERIDOT">
      <a:srgbClr val="B1C800"/>
    </a:custClr>
  </a:custClrLst>
  <a:extLst>
    <a:ext uri="{05A4C25C-085E-4340-85A3-A5531E510DB2}">
      <thm15:themeFamily xmlns:thm15="http://schemas.microsoft.com/office/thememl/2012/main" name="PPT_UnivMs_Var1_Calibri_16x9_02.potx" id="{FCC11A58-F0FC-4909-AAB8-3C3FE25CFE08}" vid="{DDB0152F-92DE-4514-9D13-2F26A5661E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2023_s_ppt_vorlagen_calibri_16x9_de_fin</Template>
  <TotalTime>0</TotalTime>
  <Words>262</Words>
  <Application>Microsoft Office PowerPoint</Application>
  <PresentationFormat>Breitbild</PresentationFormat>
  <Paragraphs>69</Paragraphs>
  <Slides>15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Meta Offc Pro</vt:lpstr>
      <vt:lpstr>Universität Münster PowerPoint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Die Lösung: CornerCheck</vt:lpstr>
      <vt:lpstr>PowerPoint-Präsentation</vt:lpstr>
      <vt:lpstr>PowerPoint-Präsentation</vt:lpstr>
      <vt:lpstr>PowerPoint-Präsentation</vt:lpstr>
      <vt:lpstr>PowerPoint-Präsentation</vt:lpstr>
      <vt:lpstr>Umsetzung</vt:lpstr>
      <vt:lpstr>Use Case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CornerCheck –  Ecken, die die Stadt verbinden</dc:title>
  <dc:creator>Michael Brüggemann</dc:creator>
  <cp:lastModifiedBy>Michael Brüggemann</cp:lastModifiedBy>
  <cp:revision>21</cp:revision>
  <dcterms:created xsi:type="dcterms:W3CDTF">2023-11-07T16:09:11Z</dcterms:created>
  <dcterms:modified xsi:type="dcterms:W3CDTF">2023-11-15T13:10:31Z</dcterms:modified>
</cp:coreProperties>
</file>